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5" r:id="rId1"/>
  </p:sldMasterIdLst>
  <p:notesMasterIdLst>
    <p:notesMasterId r:id="rId19"/>
  </p:notesMasterIdLst>
  <p:sldIdLst>
    <p:sldId id="2724" r:id="rId2"/>
    <p:sldId id="2718" r:id="rId3"/>
    <p:sldId id="2726" r:id="rId4"/>
    <p:sldId id="2760" r:id="rId5"/>
    <p:sldId id="2766" r:id="rId6"/>
    <p:sldId id="2762" r:id="rId7"/>
    <p:sldId id="2763" r:id="rId8"/>
    <p:sldId id="2764" r:id="rId9"/>
    <p:sldId id="2754" r:id="rId10"/>
    <p:sldId id="2727" r:id="rId11"/>
    <p:sldId id="2761" r:id="rId12"/>
    <p:sldId id="2755" r:id="rId13"/>
    <p:sldId id="2756" r:id="rId14"/>
    <p:sldId id="2757" r:id="rId15"/>
    <p:sldId id="2758" r:id="rId16"/>
    <p:sldId id="2759" r:id="rId17"/>
    <p:sldId id="2752" r:id="rId18"/>
  </p:sldIdLst>
  <p:sldSz cx="12858750" cy="7232650"/>
  <p:notesSz cx="6858000" cy="9144000"/>
  <p:custDataLst>
    <p:tags r:id="rId20"/>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3"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5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019"/>
    <a:srgbClr val="334859"/>
    <a:srgbClr val="008C8A"/>
    <a:srgbClr val="005D40"/>
    <a:srgbClr val="F29548"/>
    <a:srgbClr val="F18D3B"/>
    <a:srgbClr val="EE7919"/>
    <a:srgbClr val="F8B566"/>
    <a:srgbClr val="EB6300"/>
    <a:srgbClr val="EA5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03" autoAdjust="0"/>
    <p:restoredTop sz="94061" autoAdjust="0"/>
  </p:normalViewPr>
  <p:slideViewPr>
    <p:cSldViewPr>
      <p:cViewPr varScale="1">
        <p:scale>
          <a:sx n="84" d="100"/>
          <a:sy n="84" d="100"/>
        </p:scale>
        <p:origin x="658" y="456"/>
      </p:cViewPr>
      <p:guideLst>
        <p:guide orient="horz" pos="373"/>
        <p:guide pos="4050"/>
        <p:guide pos="557"/>
        <p:guide orient="horz" pos="4183"/>
        <p:guide pos="7588"/>
      </p:guideLst>
    </p:cSldViewPr>
  </p:slideViewPr>
  <p:outlineViewPr>
    <p:cViewPr>
      <p:scale>
        <a:sx n="100" d="100"/>
        <a:sy n="100" d="100"/>
      </p:scale>
      <p:origin x="0" y="-14412"/>
    </p:cViewPr>
  </p:outlineViewPr>
  <p:notesTextViewPr>
    <p:cViewPr>
      <p:scale>
        <a:sx n="1" d="1"/>
        <a:sy n="1" d="1"/>
      </p:scale>
      <p:origin x="0" y="0"/>
    </p:cViewPr>
  </p:notesTextViewPr>
  <p:sorterViewPr>
    <p:cViewPr>
      <p:scale>
        <a:sx n="90" d="100"/>
        <a:sy n="90" d="100"/>
      </p:scale>
      <p:origin x="0" y="807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2017/8/25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3032883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10</a:t>
            </a:fld>
            <a:endParaRPr lang="zh-CN" altLang="en-US" dirty="0"/>
          </a:p>
        </p:txBody>
      </p:sp>
    </p:spTree>
    <p:extLst>
      <p:ext uri="{BB962C8B-B14F-4D97-AF65-F5344CB8AC3E}">
        <p14:creationId xmlns:p14="http://schemas.microsoft.com/office/powerpoint/2010/main" val="2815107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11</a:t>
            </a:fld>
            <a:endParaRPr lang="zh-CN" altLang="en-US" dirty="0"/>
          </a:p>
        </p:txBody>
      </p:sp>
    </p:spTree>
    <p:extLst>
      <p:ext uri="{BB962C8B-B14F-4D97-AF65-F5344CB8AC3E}">
        <p14:creationId xmlns:p14="http://schemas.microsoft.com/office/powerpoint/2010/main" val="2456541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12</a:t>
            </a:fld>
            <a:endParaRPr lang="zh-CN" altLang="en-US" dirty="0"/>
          </a:p>
        </p:txBody>
      </p:sp>
    </p:spTree>
    <p:extLst>
      <p:ext uri="{BB962C8B-B14F-4D97-AF65-F5344CB8AC3E}">
        <p14:creationId xmlns:p14="http://schemas.microsoft.com/office/powerpoint/2010/main" val="886019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13</a:t>
            </a:fld>
            <a:endParaRPr lang="zh-CN" altLang="en-US" dirty="0"/>
          </a:p>
        </p:txBody>
      </p:sp>
    </p:spTree>
    <p:extLst>
      <p:ext uri="{BB962C8B-B14F-4D97-AF65-F5344CB8AC3E}">
        <p14:creationId xmlns:p14="http://schemas.microsoft.com/office/powerpoint/2010/main" val="978390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14</a:t>
            </a:fld>
            <a:endParaRPr lang="zh-CN" altLang="en-US" dirty="0"/>
          </a:p>
        </p:txBody>
      </p:sp>
    </p:spTree>
    <p:extLst>
      <p:ext uri="{BB962C8B-B14F-4D97-AF65-F5344CB8AC3E}">
        <p14:creationId xmlns:p14="http://schemas.microsoft.com/office/powerpoint/2010/main" val="1230448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15</a:t>
            </a:fld>
            <a:endParaRPr lang="zh-CN" altLang="en-US" dirty="0"/>
          </a:p>
        </p:txBody>
      </p:sp>
    </p:spTree>
    <p:extLst>
      <p:ext uri="{BB962C8B-B14F-4D97-AF65-F5344CB8AC3E}">
        <p14:creationId xmlns:p14="http://schemas.microsoft.com/office/powerpoint/2010/main" val="3100307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16</a:t>
            </a:fld>
            <a:endParaRPr lang="zh-CN" altLang="en-US" dirty="0"/>
          </a:p>
        </p:txBody>
      </p:sp>
    </p:spTree>
    <p:extLst>
      <p:ext uri="{BB962C8B-B14F-4D97-AF65-F5344CB8AC3E}">
        <p14:creationId xmlns:p14="http://schemas.microsoft.com/office/powerpoint/2010/main" val="1755607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514024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a:t>
            </a:fld>
            <a:endParaRPr lang="zh-CN" altLang="en-US"/>
          </a:p>
        </p:txBody>
      </p:sp>
    </p:spTree>
    <p:extLst>
      <p:ext uri="{BB962C8B-B14F-4D97-AF65-F5344CB8AC3E}">
        <p14:creationId xmlns:p14="http://schemas.microsoft.com/office/powerpoint/2010/main" val="2117830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2954308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a:t>
            </a:fld>
            <a:endParaRPr lang="zh-CN" altLang="en-US" dirty="0"/>
          </a:p>
        </p:txBody>
      </p:sp>
    </p:spTree>
    <p:extLst>
      <p:ext uri="{BB962C8B-B14F-4D97-AF65-F5344CB8AC3E}">
        <p14:creationId xmlns:p14="http://schemas.microsoft.com/office/powerpoint/2010/main" val="1543191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a:t>
            </a:fld>
            <a:endParaRPr lang="zh-CN" altLang="en-US" dirty="0"/>
          </a:p>
        </p:txBody>
      </p:sp>
    </p:spTree>
    <p:extLst>
      <p:ext uri="{BB962C8B-B14F-4D97-AF65-F5344CB8AC3E}">
        <p14:creationId xmlns:p14="http://schemas.microsoft.com/office/powerpoint/2010/main" val="2345538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6</a:t>
            </a:fld>
            <a:endParaRPr lang="zh-CN" altLang="en-US" dirty="0"/>
          </a:p>
        </p:txBody>
      </p:sp>
    </p:spTree>
    <p:extLst>
      <p:ext uri="{BB962C8B-B14F-4D97-AF65-F5344CB8AC3E}">
        <p14:creationId xmlns:p14="http://schemas.microsoft.com/office/powerpoint/2010/main" val="4144028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7</a:t>
            </a:fld>
            <a:endParaRPr lang="zh-CN" altLang="en-US" dirty="0"/>
          </a:p>
        </p:txBody>
      </p:sp>
    </p:spTree>
    <p:extLst>
      <p:ext uri="{BB962C8B-B14F-4D97-AF65-F5344CB8AC3E}">
        <p14:creationId xmlns:p14="http://schemas.microsoft.com/office/powerpoint/2010/main" val="1458456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8</a:t>
            </a:fld>
            <a:endParaRPr lang="zh-CN" altLang="en-US" dirty="0"/>
          </a:p>
        </p:txBody>
      </p:sp>
    </p:spTree>
    <p:extLst>
      <p:ext uri="{BB962C8B-B14F-4D97-AF65-F5344CB8AC3E}">
        <p14:creationId xmlns:p14="http://schemas.microsoft.com/office/powerpoint/2010/main" val="4168168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dirty="0"/>
          </a:p>
        </p:txBody>
      </p:sp>
    </p:spTree>
    <p:extLst>
      <p:ext uri="{BB962C8B-B14F-4D97-AF65-F5344CB8AC3E}">
        <p14:creationId xmlns:p14="http://schemas.microsoft.com/office/powerpoint/2010/main" val="1603050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1539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0703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217377" y="-776163"/>
            <a:ext cx="4268782" cy="2401190"/>
          </a:xfrm>
          <a:prstGeom prst="rect">
            <a:avLst/>
          </a:prstGeom>
        </p:spPr>
      </p:pic>
      <p:sp>
        <p:nvSpPr>
          <p:cNvPr id="3" name="KSO_FT"/>
          <p:cNvSpPr>
            <a:spLocks noGrp="1"/>
          </p:cNvSpPr>
          <p:nvPr>
            <p:ph type="ftr" sz="quarter" idx="3"/>
          </p:nvPr>
        </p:nvSpPr>
        <p:spPr>
          <a:xfrm>
            <a:off x="3909095" y="6352629"/>
            <a:ext cx="4114264" cy="365125"/>
          </a:xfrm>
          <a:prstGeom prst="rect">
            <a:avLst/>
          </a:prstGeom>
        </p:spPr>
        <p:txBody>
          <a:bodyPr vert="horz" lIns="91440" tIns="45720" rIns="91440" bIns="45720" rtlCol="0" anchor="ctr"/>
          <a:lstStyle>
            <a:lvl1pPr algn="ctr">
              <a:defRPr sz="1200" b="1">
                <a:solidFill>
                  <a:srgbClr val="AB0019"/>
                </a:solidFill>
                <a:latin typeface="+mn-ea"/>
                <a:ea typeface="+mn-ea"/>
              </a:defRPr>
            </a:lvl1pPr>
          </a:lstStyle>
          <a:p>
            <a:r>
              <a:rPr lang="en-US" altLang="zh-CN" spc="100" dirty="0" smtClean="0">
                <a:cs typeface="Ebrima" panose="02000000000000000000" pitchFamily="2" charset="0"/>
              </a:rPr>
              <a:t>COPYRIGHT</a:t>
            </a:r>
            <a:r>
              <a:rPr lang="en-US" altLang="zh-CN" dirty="0" smtClean="0"/>
              <a:t>© CMO</a:t>
            </a:r>
            <a:r>
              <a:rPr lang="zh-CN" altLang="en-US" dirty="0" smtClean="0"/>
              <a:t>体系</a:t>
            </a:r>
            <a:r>
              <a:rPr lang="en-US" altLang="zh-CN" dirty="0" smtClean="0"/>
              <a:t>-</a:t>
            </a:r>
            <a:r>
              <a:rPr lang="zh-CN" altLang="en-US" dirty="0" smtClean="0"/>
              <a:t>平台生态部</a:t>
            </a:r>
            <a:endParaRPr lang="zh-CN" altLang="en-US" spc="100" dirty="0" smtClean="0">
              <a:cs typeface="Ebrima" panose="02000000000000000000" pitchFamily="2" charset="0"/>
            </a:endParaRPr>
          </a:p>
        </p:txBody>
      </p:sp>
    </p:spTree>
    <p:extLst>
      <p:ext uri="{BB962C8B-B14F-4D97-AF65-F5344CB8AC3E}">
        <p14:creationId xmlns:p14="http://schemas.microsoft.com/office/powerpoint/2010/main" val="310721781"/>
      </p:ext>
    </p:extLst>
  </p:cSld>
  <p:clrMap bg1="lt1" tx1="dk1" bg2="lt2" tx2="dk2" accent1="accent1" accent2="accent2" accent3="accent3" accent4="accent4" accent5="accent5" accent6="accent6" hlink="hlink" folHlink="folHlink"/>
  <p:sldLayoutIdLst>
    <p:sldLayoutId id="2147483682" r:id="rId1"/>
    <p:sldLayoutId id="2147483685" r:id="rId2"/>
  </p:sldLayoutIdLst>
  <p:timing>
    <p:tnLst>
      <p:par>
        <p:cTn id="1" dur="indefinite" restart="never" nodeType="tmRoot"/>
      </p:par>
    </p:tnLst>
  </p:timing>
  <p:txStyles>
    <p:titleStyle>
      <a:lvl1pPr algn="l" defTabSz="91447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76" rtl="0" eaLnBrk="1" latinLnBrk="0" hangingPunct="1">
        <a:defRPr sz="1800" kern="1200">
          <a:solidFill>
            <a:schemeClr val="tx1"/>
          </a:solidFill>
          <a:latin typeface="+mn-lt"/>
          <a:ea typeface="+mn-ea"/>
          <a:cs typeface="+mn-cs"/>
        </a:defRPr>
      </a:lvl1pPr>
      <a:lvl2pPr marL="457239" algn="l" defTabSz="914476" rtl="0" eaLnBrk="1" latinLnBrk="0" hangingPunct="1">
        <a:defRPr sz="1800" kern="1200">
          <a:solidFill>
            <a:schemeClr val="tx1"/>
          </a:solidFill>
          <a:latin typeface="+mn-lt"/>
          <a:ea typeface="+mn-ea"/>
          <a:cs typeface="+mn-cs"/>
        </a:defRPr>
      </a:lvl2pPr>
      <a:lvl3pPr marL="914476" algn="l" defTabSz="914476" rtl="0" eaLnBrk="1" latinLnBrk="0" hangingPunct="1">
        <a:defRPr sz="1800" kern="1200">
          <a:solidFill>
            <a:schemeClr val="tx1"/>
          </a:solidFill>
          <a:latin typeface="+mn-lt"/>
          <a:ea typeface="+mn-ea"/>
          <a:cs typeface="+mn-cs"/>
        </a:defRPr>
      </a:lvl3pPr>
      <a:lvl4pPr marL="1371714" algn="l" defTabSz="914476" rtl="0" eaLnBrk="1" latinLnBrk="0" hangingPunct="1">
        <a:defRPr sz="1800" kern="1200">
          <a:solidFill>
            <a:schemeClr val="tx1"/>
          </a:solidFill>
          <a:latin typeface="+mn-lt"/>
          <a:ea typeface="+mn-ea"/>
          <a:cs typeface="+mn-cs"/>
        </a:defRPr>
      </a:lvl4pPr>
      <a:lvl5pPr marL="1828953" algn="l" defTabSz="914476" rtl="0" eaLnBrk="1" latinLnBrk="0" hangingPunct="1">
        <a:defRPr sz="1800" kern="1200">
          <a:solidFill>
            <a:schemeClr val="tx1"/>
          </a:solidFill>
          <a:latin typeface="+mn-lt"/>
          <a:ea typeface="+mn-ea"/>
          <a:cs typeface="+mn-cs"/>
        </a:defRPr>
      </a:lvl5pPr>
      <a:lvl6pPr marL="2286191" algn="l" defTabSz="914476" rtl="0" eaLnBrk="1" latinLnBrk="0" hangingPunct="1">
        <a:defRPr sz="1800" kern="1200">
          <a:solidFill>
            <a:schemeClr val="tx1"/>
          </a:solidFill>
          <a:latin typeface="+mn-lt"/>
          <a:ea typeface="+mn-ea"/>
          <a:cs typeface="+mn-cs"/>
        </a:defRPr>
      </a:lvl6pPr>
      <a:lvl7pPr marL="2743429" algn="l" defTabSz="914476" rtl="0" eaLnBrk="1" latinLnBrk="0" hangingPunct="1">
        <a:defRPr sz="1800" kern="1200">
          <a:solidFill>
            <a:schemeClr val="tx1"/>
          </a:solidFill>
          <a:latin typeface="+mn-lt"/>
          <a:ea typeface="+mn-ea"/>
          <a:cs typeface="+mn-cs"/>
        </a:defRPr>
      </a:lvl7pPr>
      <a:lvl8pPr marL="3200667" algn="l" defTabSz="914476" rtl="0" eaLnBrk="1" latinLnBrk="0" hangingPunct="1">
        <a:defRPr sz="1800" kern="1200">
          <a:solidFill>
            <a:schemeClr val="tx1"/>
          </a:solidFill>
          <a:latin typeface="+mn-lt"/>
          <a:ea typeface="+mn-ea"/>
          <a:cs typeface="+mn-cs"/>
        </a:defRPr>
      </a:lvl8pPr>
      <a:lvl9pPr marL="3657906" algn="l" defTabSz="91447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gif"/></Relationships>
</file>

<file path=ppt/slides/_rels/slide1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slideLayout" Target="../slideLayouts/slideLayout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59"/>
          <p:cNvSpPr>
            <a:spLocks noChangeArrowheads="1"/>
          </p:cNvSpPr>
          <p:nvPr/>
        </p:nvSpPr>
        <p:spPr bwMode="auto">
          <a:xfrm>
            <a:off x="7797527" y="5992589"/>
            <a:ext cx="5857330" cy="837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600" b="1" cap="all" dirty="0" smtClean="0">
                <a:latin typeface="Arial" panose="020B0604020202020204" pitchFamily="34" charset="0"/>
                <a:cs typeface="Arial" panose="020B0604020202020204" pitchFamily="34" charset="0"/>
              </a:rPr>
              <a:t>姓名：孙海鹏</a:t>
            </a:r>
            <a:endParaRPr lang="en-US" altLang="zh-CN" sz="1600" b="1" cap="all" dirty="0" smtClean="0">
              <a:latin typeface="Arial" panose="020B0604020202020204" pitchFamily="34" charset="0"/>
              <a:cs typeface="Arial" panose="020B0604020202020204" pitchFamily="34" charset="0"/>
            </a:endParaRPr>
          </a:p>
          <a:p>
            <a:pPr>
              <a:buNone/>
            </a:pPr>
            <a:r>
              <a:rPr lang="zh-CN" altLang="en-US" sz="1600" b="1" cap="all" dirty="0" smtClean="0">
                <a:latin typeface="Arial" panose="020B0604020202020204" pitchFamily="34" charset="0"/>
                <a:cs typeface="Arial" panose="020B0604020202020204" pitchFamily="34" charset="0"/>
              </a:rPr>
              <a:t>部门：</a:t>
            </a:r>
            <a:r>
              <a:rPr lang="en-US" altLang="zh-CN" sz="1600" b="1" cap="all" dirty="0">
                <a:latin typeface="Arial" panose="020B0604020202020204" pitchFamily="34" charset="0"/>
                <a:cs typeface="Arial" panose="020B0604020202020204" pitchFamily="34" charset="0"/>
              </a:rPr>
              <a:t>CMO</a:t>
            </a:r>
            <a:r>
              <a:rPr lang="zh-CN" altLang="en-US" sz="1600" b="1" cap="all" dirty="0">
                <a:latin typeface="Arial" panose="020B0604020202020204" pitchFamily="34" charset="0"/>
                <a:cs typeface="Arial" panose="020B0604020202020204" pitchFamily="34" charset="0"/>
              </a:rPr>
              <a:t>体系</a:t>
            </a:r>
            <a:r>
              <a:rPr lang="en-US" altLang="zh-CN" sz="1600" b="1" cap="all" dirty="0">
                <a:latin typeface="Arial" panose="020B0604020202020204" pitchFamily="34" charset="0"/>
                <a:cs typeface="Arial" panose="020B0604020202020204" pitchFamily="34" charset="0"/>
              </a:rPr>
              <a:t>-</a:t>
            </a:r>
            <a:r>
              <a:rPr lang="zh-CN" altLang="en-US" sz="1600" b="1" cap="all" dirty="0">
                <a:latin typeface="Arial" panose="020B0604020202020204" pitchFamily="34" charset="0"/>
                <a:cs typeface="Arial" panose="020B0604020202020204" pitchFamily="34" charset="0"/>
              </a:rPr>
              <a:t>平台生态部</a:t>
            </a:r>
            <a:r>
              <a:rPr lang="en-US" altLang="zh-CN" sz="1600" b="1" cap="all" dirty="0">
                <a:latin typeface="Arial" panose="020B0604020202020204" pitchFamily="34" charset="0"/>
                <a:cs typeface="Arial" panose="020B0604020202020204" pitchFamily="34" charset="0"/>
              </a:rPr>
              <a:t>-</a:t>
            </a:r>
            <a:r>
              <a:rPr lang="zh-CN" altLang="en-US" sz="1600" b="1" cap="all" dirty="0">
                <a:latin typeface="Arial" panose="020B0604020202020204" pitchFamily="34" charset="0"/>
                <a:cs typeface="Arial" panose="020B0604020202020204" pitchFamily="34" charset="0"/>
              </a:rPr>
              <a:t>商家研发部</a:t>
            </a:r>
            <a:r>
              <a:rPr lang="en-US" altLang="zh-CN" sz="1600" b="1" cap="all" dirty="0">
                <a:latin typeface="Arial" panose="020B0604020202020204" pitchFamily="34" charset="0"/>
                <a:cs typeface="Arial" panose="020B0604020202020204" pitchFamily="34" charset="0"/>
              </a:rPr>
              <a:t>-</a:t>
            </a:r>
            <a:r>
              <a:rPr lang="zh-CN" altLang="en-US" sz="1600" b="1" cap="all" dirty="0">
                <a:latin typeface="Arial" panose="020B0604020202020204" pitchFamily="34" charset="0"/>
                <a:cs typeface="Arial" panose="020B0604020202020204" pitchFamily="34" charset="0"/>
              </a:rPr>
              <a:t>商家运营</a:t>
            </a:r>
            <a:r>
              <a:rPr lang="zh-CN" altLang="en-US" sz="1600" b="1" cap="all" dirty="0" smtClean="0">
                <a:latin typeface="Arial" panose="020B0604020202020204" pitchFamily="34" charset="0"/>
                <a:cs typeface="Arial" panose="020B0604020202020204" pitchFamily="34" charset="0"/>
              </a:rPr>
              <a:t>部</a:t>
            </a:r>
            <a:endParaRPr lang="en-US" altLang="zh-CN" sz="1600" b="1" cap="all" dirty="0" smtClean="0">
              <a:latin typeface="Arial" panose="020B0604020202020204" pitchFamily="34" charset="0"/>
              <a:cs typeface="Arial" panose="020B0604020202020204" pitchFamily="34" charset="0"/>
            </a:endParaRPr>
          </a:p>
          <a:p>
            <a:pPr>
              <a:buNone/>
            </a:pPr>
            <a:r>
              <a:rPr lang="zh-CN" altLang="en-US" sz="1600" b="1" cap="all" dirty="0">
                <a:latin typeface="Arial" panose="020B0604020202020204" pitchFamily="34" charset="0"/>
                <a:cs typeface="Arial" panose="020B0604020202020204" pitchFamily="34" charset="0"/>
              </a:rPr>
              <a:t>入</a:t>
            </a:r>
            <a:r>
              <a:rPr lang="zh-CN" altLang="en-US" sz="1600" b="1" cap="all" dirty="0" smtClean="0">
                <a:latin typeface="Arial" panose="020B0604020202020204" pitchFamily="34" charset="0"/>
                <a:cs typeface="Arial" panose="020B0604020202020204" pitchFamily="34" charset="0"/>
              </a:rPr>
              <a:t>职日期：</a:t>
            </a:r>
            <a:r>
              <a:rPr lang="en-US" altLang="zh-CN" sz="1600" b="1" cap="all" dirty="0" smtClean="0">
                <a:latin typeface="Arial" panose="020B0604020202020204" pitchFamily="34" charset="0"/>
                <a:cs typeface="Arial" panose="020B0604020202020204" pitchFamily="34" charset="0"/>
              </a:rPr>
              <a:t>2017.08.01</a:t>
            </a:r>
            <a:endParaRPr lang="zh-CN" altLang="en-US" sz="1600" b="1" cap="all" dirty="0">
              <a:latin typeface="Arial" panose="020B0604020202020204" pitchFamily="34" charset="0"/>
              <a:cs typeface="Arial" panose="020B0604020202020204" pitchFamily="34" charset="0"/>
            </a:endParaRPr>
          </a:p>
        </p:txBody>
      </p:sp>
      <p:sp>
        <p:nvSpPr>
          <p:cNvPr id="24" name="矩形 259"/>
          <p:cNvSpPr>
            <a:spLocks noChangeArrowheads="1"/>
          </p:cNvSpPr>
          <p:nvPr/>
        </p:nvSpPr>
        <p:spPr bwMode="auto">
          <a:xfrm>
            <a:off x="3909095" y="2536205"/>
            <a:ext cx="4824267" cy="1354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8800" cap="all" dirty="0" smtClean="0">
                <a:latin typeface="Impact" panose="020B0806030902050204" pitchFamily="34" charset="0"/>
                <a:cs typeface="Arial" panose="020B0604020202020204" pitchFamily="34" charset="0"/>
              </a:rPr>
              <a:t>实习汇报</a:t>
            </a:r>
            <a:endParaRPr lang="zh-CN" altLang="en-US" sz="8800" cap="all" dirty="0">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630656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21263" y="3154659"/>
            <a:ext cx="2954655" cy="923330"/>
          </a:xfrm>
          <a:prstGeom prst="rect">
            <a:avLst/>
          </a:prstGeom>
          <a:noFill/>
        </p:spPr>
        <p:txBody>
          <a:bodyPr wrap="none" rtlCol="0">
            <a:spAutoFit/>
          </a:bodyPr>
          <a:lstStyle/>
          <a:p>
            <a:pPr marL="0" lvl="1"/>
            <a:r>
              <a:rPr lang="zh-CN" altLang="en-US" sz="54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典型事件</a:t>
            </a:r>
            <a:endParaRPr lang="zh-CN" altLang="en-US" sz="5062" b="1" spc="422"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7" name="直接连接符 6"/>
          <p:cNvCxnSpPr/>
          <p:nvPr/>
        </p:nvCxnSpPr>
        <p:spPr>
          <a:xfrm flipV="1">
            <a:off x="5315639" y="1759990"/>
            <a:ext cx="0" cy="3712671"/>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828975" y="3370103"/>
            <a:ext cx="2156955" cy="492443"/>
          </a:xfrm>
          <a:prstGeom prst="rect">
            <a:avLst/>
          </a:prstGeom>
          <a:noFill/>
        </p:spPr>
        <p:txBody>
          <a:bodyPr wrap="square" lIns="0" tIns="0" rIns="0" bIns="0" rtlCol="0">
            <a:spAutoFit/>
          </a:bodyPr>
          <a:lstStyle/>
          <a:p>
            <a:pPr algn="ctr"/>
            <a:r>
              <a:rPr lang="en-US" altLang="zh-CN" sz="32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a:t>
            </a:r>
            <a:r>
              <a:rPr lang="en-US" altLang="zh-CN" sz="32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02</a:t>
            </a:r>
            <a:endParaRPr lang="zh-CN" altLang="en-US" sz="32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71215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36687" y="808013"/>
            <a:ext cx="12385376" cy="14590"/>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96727" y="299383"/>
            <a:ext cx="1627369" cy="523220"/>
          </a:xfrm>
          <a:prstGeom prst="rect">
            <a:avLst/>
          </a:prstGeom>
          <a:noFill/>
        </p:spPr>
        <p:txBody>
          <a:bodyPr wrap="none" rtlCol="0">
            <a:spAutoFit/>
          </a:bodyPr>
          <a:lstStyle/>
          <a:p>
            <a:r>
              <a:rPr lang="zh-CN" altLang="en-US" sz="2800" b="1" dirty="0" smtClean="0">
                <a:solidFill>
                  <a:schemeClr val="accent3"/>
                </a:solidFill>
                <a:latin typeface="方正颜宋简体" panose="02000000000000000000" pitchFamily="2" charset="-122"/>
                <a:ea typeface="方正颜宋简体" panose="02000000000000000000" pitchFamily="2" charset="-122"/>
              </a:rPr>
              <a:t>典型事件</a:t>
            </a:r>
            <a:endParaRPr lang="zh-CN" altLang="en-US" sz="2800" b="1" dirty="0">
              <a:solidFill>
                <a:schemeClr val="accent3"/>
              </a:solidFill>
              <a:latin typeface="方正颜宋简体" panose="02000000000000000000" pitchFamily="2" charset="-122"/>
              <a:ea typeface="方正颜宋简体" panose="02000000000000000000" pitchFamily="2" charset="-122"/>
            </a:endParaRPr>
          </a:p>
        </p:txBody>
      </p:sp>
      <p:sp>
        <p:nvSpPr>
          <p:cNvPr id="2" name="文本框 1"/>
          <p:cNvSpPr txBox="1"/>
          <p:nvPr/>
        </p:nvSpPr>
        <p:spPr>
          <a:xfrm>
            <a:off x="756386" y="1100400"/>
            <a:ext cx="2935419" cy="461665"/>
          </a:xfrm>
          <a:prstGeom prst="rect">
            <a:avLst/>
          </a:prstGeom>
          <a:noFill/>
        </p:spPr>
        <p:txBody>
          <a:bodyPr wrap="none" rtlCol="0">
            <a:spAutoFit/>
          </a:bodyPr>
          <a:lstStyle/>
          <a:p>
            <a:pPr marL="285750" indent="-285750">
              <a:buFont typeface="Arial" panose="020B0604020202020204" pitchFamily="34" charset="0"/>
              <a:buChar char="•"/>
            </a:pPr>
            <a:r>
              <a:rPr lang="zh-CN" altLang="en-US" sz="2400" dirty="0" smtClean="0">
                <a:latin typeface="方正颜宋简体" panose="02000000000000000000" pitchFamily="2" charset="-122"/>
                <a:ea typeface="方正颜宋简体" panose="02000000000000000000" pitchFamily="2" charset="-122"/>
              </a:rPr>
              <a:t>开发中遇到的问题</a:t>
            </a:r>
            <a:endParaRPr lang="zh-CN" altLang="en-US" sz="2400" dirty="0">
              <a:latin typeface="方正颜宋简体" panose="02000000000000000000" pitchFamily="2" charset="-122"/>
              <a:ea typeface="方正颜宋简体" panose="02000000000000000000" pitchFamily="2" charset="-122"/>
            </a:endParaRPr>
          </a:p>
        </p:txBody>
      </p:sp>
      <p:sp>
        <p:nvSpPr>
          <p:cNvPr id="3" name="文本框 2"/>
          <p:cNvSpPr txBox="1"/>
          <p:nvPr/>
        </p:nvSpPr>
        <p:spPr>
          <a:xfrm>
            <a:off x="756386" y="1744117"/>
            <a:ext cx="11245386" cy="646331"/>
          </a:xfrm>
          <a:prstGeom prst="rect">
            <a:avLst/>
          </a:prstGeom>
          <a:noFill/>
        </p:spPr>
        <p:txBody>
          <a:bodyPr wrap="none" rtlCol="0">
            <a:spAutoFit/>
          </a:bodyPr>
          <a:lstStyle/>
          <a:p>
            <a:r>
              <a:rPr lang="zh-CN" altLang="en-US" dirty="0" smtClean="0"/>
              <a:t> </a:t>
            </a:r>
            <a:r>
              <a:rPr lang="en-US" altLang="zh-CN" dirty="0"/>
              <a:t> </a:t>
            </a:r>
            <a:r>
              <a:rPr lang="en-US" altLang="zh-CN" dirty="0" smtClean="0"/>
              <a:t>    </a:t>
            </a:r>
            <a:r>
              <a:rPr lang="zh-CN" altLang="en-US" dirty="0" smtClean="0">
                <a:latin typeface="方正颜宋简体" panose="02000000000000000000" pitchFamily="2" charset="-122"/>
                <a:ea typeface="方正颜宋简体" panose="02000000000000000000" pitchFamily="2" charset="-122"/>
              </a:rPr>
              <a:t>在开发新增报备单查看刚刚上传图片的缩略图的原图的时候，直接把上传成功后的图片路径打开发现跟缩略</a:t>
            </a:r>
            <a:endParaRPr lang="en-US" altLang="zh-CN" dirty="0" smtClean="0">
              <a:latin typeface="方正颜宋简体" panose="02000000000000000000" pitchFamily="2" charset="-122"/>
              <a:ea typeface="方正颜宋简体" panose="02000000000000000000" pitchFamily="2" charset="-122"/>
            </a:endParaRPr>
          </a:p>
          <a:p>
            <a:r>
              <a:rPr lang="zh-CN" altLang="en-US" dirty="0" smtClean="0">
                <a:latin typeface="方正颜宋简体" panose="02000000000000000000" pitchFamily="2" charset="-122"/>
                <a:ea typeface="方正颜宋简体" panose="02000000000000000000" pitchFamily="2" charset="-122"/>
              </a:rPr>
              <a:t>图一样的大小，没有达到原图的分辨率。</a:t>
            </a:r>
            <a:endParaRPr lang="en-US" altLang="zh-CN" dirty="0" smtClean="0">
              <a:latin typeface="方正颜宋简体" panose="02000000000000000000" pitchFamily="2" charset="-122"/>
              <a:ea typeface="方正颜宋简体" panose="02000000000000000000" pitchFamily="2" charset="-122"/>
            </a:endParaRPr>
          </a:p>
        </p:txBody>
      </p:sp>
      <p:pic>
        <p:nvPicPr>
          <p:cNvPr id="7" name="图片 6"/>
          <p:cNvPicPr>
            <a:picLocks noChangeAspect="1"/>
          </p:cNvPicPr>
          <p:nvPr/>
        </p:nvPicPr>
        <p:blipFill>
          <a:blip r:embed="rId3"/>
          <a:stretch>
            <a:fillRect/>
          </a:stretch>
        </p:blipFill>
        <p:spPr>
          <a:xfrm>
            <a:off x="2224095" y="2507967"/>
            <a:ext cx="2143125" cy="1095375"/>
          </a:xfrm>
          <a:prstGeom prst="rect">
            <a:avLst/>
          </a:prstGeom>
        </p:spPr>
      </p:pic>
      <p:pic>
        <p:nvPicPr>
          <p:cNvPr id="8" name="图片 7"/>
          <p:cNvPicPr>
            <a:picLocks noChangeAspect="1"/>
          </p:cNvPicPr>
          <p:nvPr/>
        </p:nvPicPr>
        <p:blipFill>
          <a:blip r:embed="rId4"/>
          <a:stretch>
            <a:fillRect/>
          </a:stretch>
        </p:blipFill>
        <p:spPr>
          <a:xfrm>
            <a:off x="7149455" y="2507967"/>
            <a:ext cx="1466850" cy="1076325"/>
          </a:xfrm>
          <a:prstGeom prst="rect">
            <a:avLst/>
          </a:prstGeom>
        </p:spPr>
      </p:pic>
      <p:sp>
        <p:nvSpPr>
          <p:cNvPr id="19" name="文本框 18"/>
          <p:cNvSpPr txBox="1"/>
          <p:nvPr/>
        </p:nvSpPr>
        <p:spPr>
          <a:xfrm>
            <a:off x="756386" y="3625060"/>
            <a:ext cx="1704313" cy="461665"/>
          </a:xfrm>
          <a:prstGeom prst="rect">
            <a:avLst/>
          </a:prstGeom>
          <a:noFill/>
        </p:spPr>
        <p:txBody>
          <a:bodyPr wrap="none" rtlCol="0">
            <a:spAutoFit/>
          </a:bodyPr>
          <a:lstStyle/>
          <a:p>
            <a:pPr marL="285750" indent="-285750">
              <a:buFont typeface="Arial" panose="020B0604020202020204" pitchFamily="34" charset="0"/>
              <a:buChar char="•"/>
            </a:pPr>
            <a:r>
              <a:rPr lang="zh-CN" altLang="en-US" sz="2400" dirty="0" smtClean="0">
                <a:latin typeface="方正颜宋简体" panose="02000000000000000000" pitchFamily="2" charset="-122"/>
                <a:ea typeface="方正颜宋简体" panose="02000000000000000000" pitchFamily="2" charset="-122"/>
              </a:rPr>
              <a:t>解决方案</a:t>
            </a:r>
            <a:endParaRPr lang="zh-CN" altLang="en-US" sz="2400" dirty="0">
              <a:latin typeface="方正颜宋简体" panose="02000000000000000000" pitchFamily="2" charset="-122"/>
              <a:ea typeface="方正颜宋简体" panose="02000000000000000000" pitchFamily="2" charset="-122"/>
            </a:endParaRPr>
          </a:p>
        </p:txBody>
      </p:sp>
      <p:sp>
        <p:nvSpPr>
          <p:cNvPr id="20" name="文本框 19"/>
          <p:cNvSpPr txBox="1"/>
          <p:nvPr/>
        </p:nvSpPr>
        <p:spPr>
          <a:xfrm>
            <a:off x="902060" y="4144462"/>
            <a:ext cx="11054629" cy="369332"/>
          </a:xfrm>
          <a:prstGeom prst="rect">
            <a:avLst/>
          </a:prstGeom>
          <a:noFill/>
        </p:spPr>
        <p:txBody>
          <a:bodyPr wrap="none" rtlCol="0">
            <a:spAutoFit/>
          </a:bodyPr>
          <a:lstStyle/>
          <a:p>
            <a:r>
              <a:rPr lang="zh-CN" altLang="en-US" dirty="0" smtClean="0"/>
              <a:t>        </a:t>
            </a:r>
            <a:r>
              <a:rPr lang="zh-CN" altLang="en-US" dirty="0" smtClean="0">
                <a:latin typeface="方正颜宋简体" panose="02000000000000000000" pitchFamily="2" charset="-122"/>
                <a:ea typeface="方正颜宋简体" panose="02000000000000000000" pitchFamily="2" charset="-122"/>
              </a:rPr>
              <a:t>发现图片上传成功的</a:t>
            </a:r>
            <a:r>
              <a:rPr lang="en-US" altLang="zh-CN" dirty="0" err="1" smtClean="0">
                <a:latin typeface="方正颜宋简体" panose="02000000000000000000" pitchFamily="2" charset="-122"/>
                <a:ea typeface="方正颜宋简体" panose="02000000000000000000" pitchFamily="2" charset="-122"/>
              </a:rPr>
              <a:t>Json</a:t>
            </a:r>
            <a:r>
              <a:rPr lang="zh-CN" altLang="en-US" dirty="0" smtClean="0">
                <a:latin typeface="方正颜宋简体" panose="02000000000000000000" pitchFamily="2" charset="-122"/>
                <a:ea typeface="方正颜宋简体" panose="02000000000000000000" pitchFamily="2" charset="-122"/>
              </a:rPr>
              <a:t>返回结果带有两个图片路径，使用相对路径拼接上图片系统地址后得到原图。</a:t>
            </a:r>
            <a:endParaRPr lang="en-US" altLang="zh-CN" dirty="0" smtClean="0">
              <a:latin typeface="方正颜宋简体" panose="02000000000000000000" pitchFamily="2" charset="-122"/>
              <a:ea typeface="方正颜宋简体" panose="02000000000000000000" pitchFamily="2" charset="-122"/>
            </a:endParaRPr>
          </a:p>
        </p:txBody>
      </p:sp>
      <p:pic>
        <p:nvPicPr>
          <p:cNvPr id="12" name="图片 11"/>
          <p:cNvPicPr>
            <a:picLocks noChangeAspect="1"/>
          </p:cNvPicPr>
          <p:nvPr/>
        </p:nvPicPr>
        <p:blipFill>
          <a:blip r:embed="rId5"/>
          <a:stretch>
            <a:fillRect/>
          </a:stretch>
        </p:blipFill>
        <p:spPr>
          <a:xfrm>
            <a:off x="2441114" y="4786568"/>
            <a:ext cx="7515225" cy="409575"/>
          </a:xfrm>
          <a:prstGeom prst="rect">
            <a:avLst/>
          </a:prstGeom>
        </p:spPr>
      </p:pic>
      <p:sp>
        <p:nvSpPr>
          <p:cNvPr id="21" name="文本框 20"/>
          <p:cNvSpPr txBox="1"/>
          <p:nvPr/>
        </p:nvSpPr>
        <p:spPr>
          <a:xfrm>
            <a:off x="802346" y="5372360"/>
            <a:ext cx="4474302" cy="461665"/>
          </a:xfrm>
          <a:prstGeom prst="rect">
            <a:avLst/>
          </a:prstGeom>
          <a:noFill/>
        </p:spPr>
        <p:txBody>
          <a:bodyPr wrap="none" rtlCol="0">
            <a:spAutoFit/>
          </a:bodyPr>
          <a:lstStyle/>
          <a:p>
            <a:pPr marL="285750" indent="-285750">
              <a:buFont typeface="Arial" panose="020B0604020202020204" pitchFamily="34" charset="0"/>
              <a:buChar char="•"/>
            </a:pPr>
            <a:r>
              <a:rPr lang="zh-CN" altLang="en-US" sz="2400" dirty="0" smtClean="0">
                <a:latin typeface="方正颜宋简体" panose="02000000000000000000" pitchFamily="2" charset="-122"/>
                <a:ea typeface="方正颜宋简体" panose="02000000000000000000" pitchFamily="2" charset="-122"/>
              </a:rPr>
              <a:t>上线或者上预发时出现的问题</a:t>
            </a:r>
            <a:endParaRPr lang="zh-CN" altLang="en-US" sz="2400" dirty="0">
              <a:latin typeface="方正颜宋简体" panose="02000000000000000000" pitchFamily="2" charset="-122"/>
              <a:ea typeface="方正颜宋简体" panose="02000000000000000000" pitchFamily="2" charset="-122"/>
            </a:endParaRPr>
          </a:p>
        </p:txBody>
      </p:sp>
      <p:sp>
        <p:nvSpPr>
          <p:cNvPr id="22" name="文本框 21"/>
          <p:cNvSpPr txBox="1"/>
          <p:nvPr/>
        </p:nvSpPr>
        <p:spPr>
          <a:xfrm>
            <a:off x="902060" y="5834025"/>
            <a:ext cx="11884985" cy="646331"/>
          </a:xfrm>
          <a:prstGeom prst="rect">
            <a:avLst/>
          </a:prstGeom>
          <a:noFill/>
        </p:spPr>
        <p:txBody>
          <a:bodyPr wrap="none" rtlCol="0">
            <a:spAutoFit/>
          </a:bodyPr>
          <a:lstStyle/>
          <a:p>
            <a:r>
              <a:rPr lang="zh-CN" altLang="en-US" dirty="0" smtClean="0"/>
              <a:t>        </a:t>
            </a:r>
            <a:r>
              <a:rPr lang="zh-CN" altLang="en-US" dirty="0" smtClean="0">
                <a:latin typeface="方正颜宋简体" panose="02000000000000000000" pitchFamily="2" charset="-122"/>
                <a:ea typeface="方正颜宋简体" panose="02000000000000000000" pitchFamily="2" charset="-122"/>
              </a:rPr>
              <a:t>在利用</a:t>
            </a:r>
            <a:r>
              <a:rPr lang="en-US" altLang="zh-CN" dirty="0" smtClean="0">
                <a:latin typeface="方正颜宋简体" panose="02000000000000000000" pitchFamily="2" charset="-122"/>
                <a:ea typeface="方正颜宋简体" panose="02000000000000000000" pitchFamily="2" charset="-122"/>
              </a:rPr>
              <a:t>J-one</a:t>
            </a:r>
            <a:r>
              <a:rPr lang="zh-CN" altLang="en-US" dirty="0" smtClean="0">
                <a:latin typeface="方正颜宋简体" panose="02000000000000000000" pitchFamily="2" charset="-122"/>
                <a:ea typeface="方正颜宋简体" panose="02000000000000000000" pitchFamily="2" charset="-122"/>
              </a:rPr>
              <a:t>自动部署预发环境或者生产环境时，如果有别人正在上线或者上预发，那么我将等待别人部署完成</a:t>
            </a:r>
            <a:endParaRPr lang="en-US" altLang="zh-CN" dirty="0" smtClean="0">
              <a:latin typeface="方正颜宋简体" panose="02000000000000000000" pitchFamily="2" charset="-122"/>
              <a:ea typeface="方正颜宋简体" panose="02000000000000000000" pitchFamily="2" charset="-122"/>
            </a:endParaRPr>
          </a:p>
          <a:p>
            <a:r>
              <a:rPr lang="zh-CN" altLang="en-US" dirty="0" smtClean="0">
                <a:latin typeface="方正颜宋简体" panose="02000000000000000000" pitchFamily="2" charset="-122"/>
                <a:ea typeface="方正颜宋简体" panose="02000000000000000000" pitchFamily="2" charset="-122"/>
              </a:rPr>
              <a:t>才可以操作。</a:t>
            </a:r>
            <a:endParaRPr lang="en-US" altLang="zh-CN" dirty="0" smtClean="0">
              <a:latin typeface="方正颜宋简体" panose="02000000000000000000" pitchFamily="2" charset="-122"/>
              <a:ea typeface="方正颜宋简体" panose="02000000000000000000" pitchFamily="2" charset="-122"/>
            </a:endParaRPr>
          </a:p>
        </p:txBody>
      </p:sp>
    </p:spTree>
    <p:extLst>
      <p:ext uri="{BB962C8B-B14F-4D97-AF65-F5344CB8AC3E}">
        <p14:creationId xmlns:p14="http://schemas.microsoft.com/office/powerpoint/2010/main" val="21719077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21263" y="2683191"/>
            <a:ext cx="4339650" cy="923330"/>
          </a:xfrm>
          <a:prstGeom prst="rect">
            <a:avLst/>
          </a:prstGeom>
          <a:noFill/>
        </p:spPr>
        <p:txBody>
          <a:bodyPr wrap="none" rtlCol="0">
            <a:spAutoFit/>
          </a:bodyPr>
          <a:lstStyle/>
          <a:p>
            <a:pPr marL="0" lvl="1"/>
            <a:r>
              <a:rPr lang="zh-CN" altLang="en-US" sz="54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其他能力展示</a:t>
            </a:r>
            <a:endParaRPr lang="zh-CN" altLang="en-US" sz="5062" b="1" spc="422"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7" name="直接连接符 6"/>
          <p:cNvCxnSpPr/>
          <p:nvPr/>
        </p:nvCxnSpPr>
        <p:spPr>
          <a:xfrm flipV="1">
            <a:off x="5315639" y="1759990"/>
            <a:ext cx="0" cy="3712671"/>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828975" y="3370103"/>
            <a:ext cx="2156955" cy="492443"/>
          </a:xfrm>
          <a:prstGeom prst="rect">
            <a:avLst/>
          </a:prstGeom>
          <a:noFill/>
        </p:spPr>
        <p:txBody>
          <a:bodyPr wrap="square" lIns="0" tIns="0" rIns="0" bIns="0" rtlCol="0">
            <a:spAutoFit/>
          </a:bodyPr>
          <a:lstStyle/>
          <a:p>
            <a:pPr algn="ctr"/>
            <a:r>
              <a:rPr lang="en-US" altLang="zh-CN" sz="32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a:t>
            </a:r>
            <a:r>
              <a:rPr lang="en-US" altLang="zh-CN" sz="32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en-US" sz="32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9"/>
          <p:cNvSpPr txBox="1"/>
          <p:nvPr/>
        </p:nvSpPr>
        <p:spPr>
          <a:xfrm>
            <a:off x="5645349" y="3809695"/>
            <a:ext cx="2520455" cy="324576"/>
          </a:xfrm>
          <a:prstGeom prst="rect">
            <a:avLst/>
          </a:prstGeom>
          <a:noFill/>
        </p:spPr>
        <p:txBody>
          <a:bodyPr wrap="square" lIns="0" tIns="0" rIns="0" bIns="0" rtlCol="0">
            <a:spAutoFit/>
          </a:bodyPr>
          <a:lstStyle/>
          <a:p>
            <a:pPr marL="241076" lvl="1" indent="-241076">
              <a:buFont typeface="Wingdings" pitchFamily="2" charset="2"/>
              <a:buChar char="l"/>
            </a:pPr>
            <a:r>
              <a:rPr lang="zh-CN" altLang="en-US" sz="2109" dirty="0">
                <a:latin typeface="Arial" panose="020B0604020202020204" pitchFamily="34" charset="0"/>
                <a:ea typeface="微软雅黑" panose="020B0503020204020204" pitchFamily="34" charset="-122"/>
                <a:cs typeface="+mn-ea"/>
                <a:sym typeface="Arial" panose="020B0604020202020204" pitchFamily="34" charset="0"/>
              </a:rPr>
              <a:t>微</a:t>
            </a:r>
            <a:r>
              <a:rPr lang="zh-CN" altLang="en-US" sz="2109" dirty="0" smtClean="0">
                <a:latin typeface="Arial" panose="020B0604020202020204" pitchFamily="34" charset="0"/>
                <a:ea typeface="微软雅黑" panose="020B0503020204020204" pitchFamily="34" charset="-122"/>
                <a:cs typeface="+mn-ea"/>
                <a:sym typeface="Arial" panose="020B0604020202020204" pitchFamily="34" charset="0"/>
              </a:rPr>
              <a:t>信商城</a:t>
            </a:r>
            <a:endParaRPr lang="zh-CN" altLang="en-US" sz="210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9"/>
          <p:cNvSpPr txBox="1"/>
          <p:nvPr/>
        </p:nvSpPr>
        <p:spPr>
          <a:xfrm>
            <a:off x="5628629" y="4272502"/>
            <a:ext cx="2102136" cy="324576"/>
          </a:xfrm>
          <a:prstGeom prst="rect">
            <a:avLst/>
          </a:prstGeom>
          <a:noFill/>
        </p:spPr>
        <p:txBody>
          <a:bodyPr wrap="square" lIns="0" tIns="0" rIns="0" bIns="0" rtlCol="0">
            <a:spAutoFit/>
          </a:bodyPr>
          <a:lstStyle/>
          <a:p>
            <a:pPr marL="241076" lvl="1" indent="-241076">
              <a:buFont typeface="Wingdings" pitchFamily="2" charset="2"/>
              <a:buChar char="l"/>
            </a:pPr>
            <a:endParaRPr lang="zh-CN" altLang="en-US" sz="210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9"/>
          <p:cNvSpPr txBox="1"/>
          <p:nvPr/>
        </p:nvSpPr>
        <p:spPr>
          <a:xfrm>
            <a:off x="5664030" y="4361944"/>
            <a:ext cx="3019559" cy="324576"/>
          </a:xfrm>
          <a:prstGeom prst="rect">
            <a:avLst/>
          </a:prstGeom>
          <a:noFill/>
        </p:spPr>
        <p:txBody>
          <a:bodyPr wrap="square" lIns="0" tIns="0" rIns="0" bIns="0" rtlCol="0">
            <a:spAutoFit/>
          </a:bodyPr>
          <a:lstStyle/>
          <a:p>
            <a:pPr marL="241076" lvl="1" indent="-241076">
              <a:buFont typeface="Wingdings" pitchFamily="2" charset="2"/>
              <a:buChar char="l"/>
            </a:pPr>
            <a:r>
              <a:rPr lang="en-US" altLang="zh-CN" sz="2109" dirty="0" smtClean="0">
                <a:latin typeface="Arial" panose="020B0604020202020204" pitchFamily="34" charset="0"/>
                <a:ea typeface="微软雅黑" panose="020B0503020204020204" pitchFamily="34" charset="-122"/>
                <a:cs typeface="+mn-ea"/>
                <a:sym typeface="Arial" panose="020B0604020202020204" pitchFamily="34" charset="0"/>
              </a:rPr>
              <a:t>AR</a:t>
            </a:r>
            <a:r>
              <a:rPr lang="zh-CN" altLang="en-US" sz="2109" dirty="0" smtClean="0">
                <a:latin typeface="Arial" panose="020B0604020202020204" pitchFamily="34" charset="0"/>
                <a:ea typeface="微软雅黑" panose="020B0503020204020204" pitchFamily="34" charset="-122"/>
                <a:cs typeface="+mn-ea"/>
                <a:sym typeface="Arial" panose="020B0604020202020204" pitchFamily="34" charset="0"/>
              </a:rPr>
              <a:t>学习乐</a:t>
            </a:r>
            <a:endParaRPr lang="zh-CN" altLang="en-US" sz="2109"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4651960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36687" y="808013"/>
            <a:ext cx="12385376" cy="14590"/>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96727" y="299383"/>
            <a:ext cx="2709396" cy="523220"/>
          </a:xfrm>
          <a:prstGeom prst="rect">
            <a:avLst/>
          </a:prstGeom>
          <a:noFill/>
        </p:spPr>
        <p:txBody>
          <a:bodyPr wrap="none" rtlCol="0">
            <a:spAutoFit/>
          </a:bodyPr>
          <a:lstStyle/>
          <a:p>
            <a:r>
              <a:rPr lang="zh-CN" altLang="en-US" sz="2800" b="1" dirty="0" smtClean="0">
                <a:solidFill>
                  <a:schemeClr val="accent3"/>
                </a:solidFill>
                <a:latin typeface="方正颜宋简体" panose="02000000000000000000" pitchFamily="2" charset="-122"/>
                <a:ea typeface="方正颜宋简体" panose="02000000000000000000" pitchFamily="2" charset="-122"/>
              </a:rPr>
              <a:t>学校做过的项目</a:t>
            </a:r>
            <a:endParaRPr lang="zh-CN" altLang="en-US" sz="2800" b="1" dirty="0">
              <a:solidFill>
                <a:schemeClr val="accent3"/>
              </a:solidFill>
              <a:latin typeface="方正颜宋简体" panose="02000000000000000000" pitchFamily="2" charset="-122"/>
              <a:ea typeface="方正颜宋简体" panose="02000000000000000000" pitchFamily="2" charset="-122"/>
            </a:endParaRPr>
          </a:p>
        </p:txBody>
      </p:sp>
      <p:sp>
        <p:nvSpPr>
          <p:cNvPr id="7" name="文本框 1"/>
          <p:cNvSpPr txBox="1">
            <a:spLocks noChangeArrowheads="1"/>
          </p:cNvSpPr>
          <p:nvPr/>
        </p:nvSpPr>
        <p:spPr bwMode="auto">
          <a:xfrm>
            <a:off x="596727" y="1384077"/>
            <a:ext cx="12112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chemeClr val="accent3"/>
                </a:solidFill>
                <a:latin typeface="方正颜宋简体" panose="02000000000000000000" pitchFamily="2" charset="-122"/>
                <a:ea typeface="方正颜宋简体" panose="02000000000000000000" pitchFamily="2" charset="-122"/>
              </a:rPr>
              <a:t>微信商城</a:t>
            </a:r>
          </a:p>
        </p:txBody>
      </p:sp>
      <p:sp>
        <p:nvSpPr>
          <p:cNvPr id="9" name="文本框 8"/>
          <p:cNvSpPr txBox="1"/>
          <p:nvPr/>
        </p:nvSpPr>
        <p:spPr>
          <a:xfrm>
            <a:off x="596727" y="1896839"/>
            <a:ext cx="4344987" cy="1600438"/>
          </a:xfrm>
          <a:prstGeom prst="rect">
            <a:avLst/>
          </a:prstGeom>
          <a:noFill/>
        </p:spPr>
        <p:txBody>
          <a:bodyPr>
            <a:spAutoFit/>
          </a:bodyPr>
          <a:lstStyle/>
          <a:p>
            <a:pPr>
              <a:defRPr/>
            </a:pPr>
            <a:r>
              <a:rPr lang="zh-CN" altLang="en-US" dirty="0"/>
              <a:t>          </a:t>
            </a:r>
            <a:r>
              <a:rPr lang="zh-CN" altLang="en-US" sz="1600" dirty="0">
                <a:solidFill>
                  <a:schemeClr val="accent1">
                    <a:lumMod val="10000"/>
                  </a:schemeClr>
                </a:solidFill>
                <a:latin typeface="方正颜宋简体" panose="02000000000000000000" pitchFamily="2" charset="-122"/>
                <a:ea typeface="方正颜宋简体" panose="02000000000000000000" pitchFamily="2" charset="-122"/>
              </a:rPr>
              <a:t>微信商城是一个基于微信公众号同城的网上商城。商家可以上架商品和对订单的一些管理，用户可以通过微信支付或者金币兑换购买商品</a:t>
            </a:r>
            <a:r>
              <a:rPr lang="zh-CN" altLang="en-US" sz="1600" dirty="0" smtClean="0">
                <a:solidFill>
                  <a:schemeClr val="accent1">
                    <a:lumMod val="10000"/>
                  </a:schemeClr>
                </a:solidFill>
                <a:latin typeface="方正颜宋简体" panose="02000000000000000000" pitchFamily="2" charset="-122"/>
                <a:ea typeface="方正颜宋简体" panose="02000000000000000000" pitchFamily="2" charset="-122"/>
              </a:rPr>
              <a:t>。</a:t>
            </a:r>
            <a:endParaRPr lang="en-US" altLang="zh-CN" sz="1600" dirty="0" smtClean="0">
              <a:solidFill>
                <a:schemeClr val="accent1">
                  <a:lumMod val="10000"/>
                </a:schemeClr>
              </a:solidFill>
              <a:latin typeface="方正颜宋简体" panose="02000000000000000000" pitchFamily="2" charset="-122"/>
              <a:ea typeface="方正颜宋简体" panose="02000000000000000000" pitchFamily="2" charset="-122"/>
            </a:endParaRPr>
          </a:p>
          <a:p>
            <a:pPr>
              <a:defRPr/>
            </a:pPr>
            <a:r>
              <a:rPr lang="en-US" altLang="zh-CN" sz="1600" dirty="0" smtClean="0">
                <a:solidFill>
                  <a:schemeClr val="accent1">
                    <a:lumMod val="10000"/>
                  </a:schemeClr>
                </a:solidFill>
                <a:latin typeface="方正颜宋简体" panose="02000000000000000000" pitchFamily="2" charset="-122"/>
                <a:ea typeface="方正颜宋简体" panose="02000000000000000000" pitchFamily="2" charset="-122"/>
              </a:rPr>
              <a:t>     </a:t>
            </a:r>
            <a:r>
              <a:rPr lang="zh-CN" altLang="en-US" sz="1600" dirty="0" smtClean="0">
                <a:solidFill>
                  <a:schemeClr val="accent1">
                    <a:lumMod val="10000"/>
                  </a:schemeClr>
                </a:solidFill>
                <a:latin typeface="方正颜宋简体" panose="02000000000000000000" pitchFamily="2" charset="-122"/>
                <a:ea typeface="方正颜宋简体" panose="02000000000000000000" pitchFamily="2" charset="-122"/>
              </a:rPr>
              <a:t>用到的技术</a:t>
            </a:r>
            <a:r>
              <a:rPr lang="en-US" altLang="zh-CN" sz="1600" dirty="0" smtClean="0">
                <a:solidFill>
                  <a:schemeClr val="accent1">
                    <a:lumMod val="10000"/>
                  </a:schemeClr>
                </a:solidFill>
                <a:latin typeface="方正颜宋简体" panose="02000000000000000000" pitchFamily="2" charset="-122"/>
                <a:ea typeface="方正颜宋简体" panose="02000000000000000000" pitchFamily="2" charset="-122"/>
              </a:rPr>
              <a:t>:SSM</a:t>
            </a:r>
            <a:r>
              <a:rPr lang="zh-CN" altLang="en-US" sz="1600" dirty="0" smtClean="0">
                <a:solidFill>
                  <a:schemeClr val="accent1">
                    <a:lumMod val="10000"/>
                  </a:schemeClr>
                </a:solidFill>
                <a:latin typeface="方正颜宋简体" panose="02000000000000000000" pitchFamily="2" charset="-122"/>
                <a:ea typeface="方正颜宋简体" panose="02000000000000000000" pitchFamily="2" charset="-122"/>
              </a:rPr>
              <a:t>、</a:t>
            </a:r>
            <a:r>
              <a:rPr lang="en-US" altLang="zh-CN" sz="1600" dirty="0" smtClean="0">
                <a:solidFill>
                  <a:schemeClr val="accent1">
                    <a:lumMod val="10000"/>
                  </a:schemeClr>
                </a:solidFill>
                <a:latin typeface="方正颜宋简体" panose="02000000000000000000" pitchFamily="2" charset="-122"/>
                <a:ea typeface="方正颜宋简体" panose="02000000000000000000" pitchFamily="2" charset="-122"/>
              </a:rPr>
              <a:t>Ajax</a:t>
            </a:r>
            <a:r>
              <a:rPr lang="zh-CN" altLang="en-US" sz="1600" dirty="0" smtClean="0">
                <a:solidFill>
                  <a:schemeClr val="accent1">
                    <a:lumMod val="10000"/>
                  </a:schemeClr>
                </a:solidFill>
                <a:latin typeface="方正颜宋简体" panose="02000000000000000000" pitchFamily="2" charset="-122"/>
                <a:ea typeface="方正颜宋简体" panose="02000000000000000000" pitchFamily="2" charset="-122"/>
              </a:rPr>
              <a:t>、</a:t>
            </a:r>
            <a:r>
              <a:rPr lang="en-US" altLang="zh-CN" sz="1600" dirty="0" err="1" smtClean="0">
                <a:solidFill>
                  <a:schemeClr val="accent1">
                    <a:lumMod val="10000"/>
                  </a:schemeClr>
                </a:solidFill>
                <a:latin typeface="方正颜宋简体" panose="02000000000000000000" pitchFamily="2" charset="-122"/>
                <a:ea typeface="方正颜宋简体" panose="02000000000000000000" pitchFamily="2" charset="-122"/>
              </a:rPr>
              <a:t>Jquery</a:t>
            </a:r>
            <a:r>
              <a:rPr lang="zh-CN" altLang="en-US" sz="1600" dirty="0" smtClean="0">
                <a:solidFill>
                  <a:schemeClr val="accent1">
                    <a:lumMod val="10000"/>
                  </a:schemeClr>
                </a:solidFill>
                <a:latin typeface="方正颜宋简体" panose="02000000000000000000" pitchFamily="2" charset="-122"/>
                <a:ea typeface="方正颜宋简体" panose="02000000000000000000" pitchFamily="2" charset="-122"/>
              </a:rPr>
              <a:t>、微信公众号开发技术</a:t>
            </a:r>
            <a:endParaRPr lang="en-US" altLang="zh-CN" sz="1600" dirty="0">
              <a:solidFill>
                <a:schemeClr val="accent1">
                  <a:lumMod val="10000"/>
                </a:schemeClr>
              </a:solidFill>
              <a:latin typeface="方正颜宋简体" panose="02000000000000000000" pitchFamily="2" charset="-122"/>
              <a:ea typeface="方正颜宋简体" panose="02000000000000000000" pitchFamily="2" charset="-122"/>
            </a:endParaRPr>
          </a:p>
        </p:txBody>
      </p:sp>
      <p:pic>
        <p:nvPicPr>
          <p:cNvPr id="10"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865255"/>
            <a:ext cx="5472608" cy="307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29375" y="3963068"/>
            <a:ext cx="5472608" cy="307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6919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36687" y="808013"/>
            <a:ext cx="12385376" cy="14590"/>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96727" y="299383"/>
            <a:ext cx="2709396" cy="523220"/>
          </a:xfrm>
          <a:prstGeom prst="rect">
            <a:avLst/>
          </a:prstGeom>
          <a:noFill/>
        </p:spPr>
        <p:txBody>
          <a:bodyPr wrap="none" rtlCol="0">
            <a:spAutoFit/>
          </a:bodyPr>
          <a:lstStyle/>
          <a:p>
            <a:r>
              <a:rPr lang="zh-CN" altLang="en-US" sz="2800" b="1" dirty="0">
                <a:solidFill>
                  <a:schemeClr val="accent3"/>
                </a:solidFill>
                <a:latin typeface="方正颜宋简体" panose="02000000000000000000" pitchFamily="2" charset="-122"/>
                <a:ea typeface="方正颜宋简体" panose="02000000000000000000" pitchFamily="2" charset="-122"/>
              </a:rPr>
              <a:t>学校做过的项目</a:t>
            </a:r>
          </a:p>
        </p:txBody>
      </p:sp>
      <p:sp>
        <p:nvSpPr>
          <p:cNvPr id="8" name="文本框 1"/>
          <p:cNvSpPr txBox="1">
            <a:spLocks noChangeArrowheads="1"/>
          </p:cNvSpPr>
          <p:nvPr/>
        </p:nvSpPr>
        <p:spPr bwMode="auto">
          <a:xfrm>
            <a:off x="1244799" y="1167134"/>
            <a:ext cx="13436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chemeClr val="accent3"/>
                </a:solidFill>
                <a:latin typeface="方正颜宋简体" panose="02000000000000000000" pitchFamily="2" charset="-122"/>
                <a:ea typeface="方正颜宋简体" panose="02000000000000000000" pitchFamily="2" charset="-122"/>
              </a:rPr>
              <a:t>AR</a:t>
            </a:r>
            <a:r>
              <a:rPr lang="zh-CN" altLang="en-US" sz="2000" dirty="0">
                <a:solidFill>
                  <a:schemeClr val="accent3"/>
                </a:solidFill>
                <a:latin typeface="方正颜宋简体" panose="02000000000000000000" pitchFamily="2" charset="-122"/>
                <a:ea typeface="方正颜宋简体" panose="02000000000000000000" pitchFamily="2" charset="-122"/>
              </a:rPr>
              <a:t>学习乐</a:t>
            </a:r>
          </a:p>
        </p:txBody>
      </p:sp>
      <p:sp>
        <p:nvSpPr>
          <p:cNvPr id="12" name="文本框 11"/>
          <p:cNvSpPr txBox="1"/>
          <p:nvPr/>
        </p:nvSpPr>
        <p:spPr>
          <a:xfrm>
            <a:off x="1100138" y="1690826"/>
            <a:ext cx="9423400" cy="615553"/>
          </a:xfrm>
          <a:prstGeom prst="rect">
            <a:avLst/>
          </a:prstGeom>
          <a:noFill/>
        </p:spPr>
        <p:txBody>
          <a:bodyPr>
            <a:spAutoFit/>
          </a:bodyPr>
          <a:lstStyle/>
          <a:p>
            <a:pPr>
              <a:defRPr/>
            </a:pPr>
            <a:r>
              <a:rPr lang="zh-CN" altLang="en-US" dirty="0"/>
              <a:t>          </a:t>
            </a:r>
            <a:r>
              <a:rPr lang="en-US" altLang="zh-CN" sz="1600" dirty="0">
                <a:solidFill>
                  <a:schemeClr val="accent1">
                    <a:lumMod val="10000"/>
                  </a:schemeClr>
                </a:solidFill>
                <a:latin typeface="方正颜宋简体" panose="02000000000000000000" pitchFamily="2" charset="-122"/>
                <a:ea typeface="方正颜宋简体" panose="02000000000000000000" pitchFamily="2" charset="-122"/>
              </a:rPr>
              <a:t>AR</a:t>
            </a:r>
            <a:r>
              <a:rPr lang="zh-CN" altLang="en-US" sz="1600" dirty="0">
                <a:solidFill>
                  <a:schemeClr val="accent1">
                    <a:lumMod val="10000"/>
                  </a:schemeClr>
                </a:solidFill>
                <a:latin typeface="方正颜宋简体" panose="02000000000000000000" pitchFamily="2" charset="-122"/>
                <a:ea typeface="方正颜宋简体" panose="02000000000000000000" pitchFamily="2" charset="-122"/>
              </a:rPr>
              <a:t>学习乐是一款帮助儿童学习英语的一款增强现实的安卓应用。使用者可以通过这个应用扫描特定的英文单词即可看到对应的三维模型并且可以语音控制动画的播放和对应英文单词的中英文发音。</a:t>
            </a:r>
            <a:endParaRPr lang="en-US" altLang="zh-CN" sz="1600" dirty="0">
              <a:solidFill>
                <a:schemeClr val="accent1">
                  <a:lumMod val="10000"/>
                </a:schemeClr>
              </a:solidFill>
              <a:latin typeface="方正颜宋简体" panose="02000000000000000000" pitchFamily="2" charset="-122"/>
              <a:ea typeface="方正颜宋简体" panose="02000000000000000000" pitchFamily="2" charset="-122"/>
            </a:endParaRPr>
          </a:p>
        </p:txBody>
      </p:sp>
      <p:pic>
        <p:nvPicPr>
          <p:cNvPr id="13"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8935" y="2306379"/>
            <a:ext cx="7200800" cy="405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3246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21263" y="2683191"/>
            <a:ext cx="2954655" cy="923330"/>
          </a:xfrm>
          <a:prstGeom prst="rect">
            <a:avLst/>
          </a:prstGeom>
          <a:noFill/>
        </p:spPr>
        <p:txBody>
          <a:bodyPr wrap="none" rtlCol="0">
            <a:spAutoFit/>
          </a:bodyPr>
          <a:lstStyle/>
          <a:p>
            <a:pPr marL="0" lvl="1"/>
            <a:r>
              <a:rPr lang="zh-CN" altLang="en-US" sz="54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个人总结</a:t>
            </a:r>
            <a:endParaRPr lang="zh-CN" altLang="en-US" sz="5062" b="1" spc="422"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7" name="直接连接符 6"/>
          <p:cNvCxnSpPr/>
          <p:nvPr/>
        </p:nvCxnSpPr>
        <p:spPr>
          <a:xfrm flipV="1">
            <a:off x="5315639" y="1759990"/>
            <a:ext cx="0" cy="3712671"/>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828975" y="3370103"/>
            <a:ext cx="2156955" cy="492443"/>
          </a:xfrm>
          <a:prstGeom prst="rect">
            <a:avLst/>
          </a:prstGeom>
          <a:noFill/>
        </p:spPr>
        <p:txBody>
          <a:bodyPr wrap="square" lIns="0" tIns="0" rIns="0" bIns="0" rtlCol="0">
            <a:spAutoFit/>
          </a:bodyPr>
          <a:lstStyle/>
          <a:p>
            <a:pPr algn="ctr"/>
            <a:r>
              <a:rPr lang="en-US" altLang="zh-CN" sz="32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a:t>
            </a:r>
            <a:r>
              <a:rPr lang="en-US" altLang="zh-CN" sz="32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05</a:t>
            </a:r>
            <a:endParaRPr lang="zh-CN" altLang="en-US" sz="32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9"/>
          <p:cNvSpPr txBox="1"/>
          <p:nvPr/>
        </p:nvSpPr>
        <p:spPr>
          <a:xfrm>
            <a:off x="5645349" y="3809695"/>
            <a:ext cx="2520455" cy="324576"/>
          </a:xfrm>
          <a:prstGeom prst="rect">
            <a:avLst/>
          </a:prstGeom>
          <a:noFill/>
        </p:spPr>
        <p:txBody>
          <a:bodyPr wrap="square" lIns="0" tIns="0" rIns="0" bIns="0" rtlCol="0">
            <a:spAutoFit/>
          </a:bodyPr>
          <a:lstStyle/>
          <a:p>
            <a:pPr marL="241076" lvl="1" indent="-241076">
              <a:buFont typeface="Wingdings" pitchFamily="2" charset="2"/>
              <a:buChar char="l"/>
            </a:pPr>
            <a:r>
              <a:rPr lang="zh-CN" altLang="en-US" sz="2109" dirty="0">
                <a:latin typeface="Arial" panose="020B0604020202020204" pitchFamily="34" charset="0"/>
                <a:ea typeface="微软雅黑" panose="020B0503020204020204" pitchFamily="34" charset="-122"/>
                <a:cs typeface="+mn-ea"/>
                <a:sym typeface="Arial" panose="020B0604020202020204" pitchFamily="34" charset="0"/>
              </a:rPr>
              <a:t>优势</a:t>
            </a:r>
          </a:p>
        </p:txBody>
      </p:sp>
      <p:sp>
        <p:nvSpPr>
          <p:cNvPr id="6" name="文本框 9"/>
          <p:cNvSpPr txBox="1"/>
          <p:nvPr/>
        </p:nvSpPr>
        <p:spPr>
          <a:xfrm>
            <a:off x="5628629" y="4272502"/>
            <a:ext cx="2102136" cy="324576"/>
          </a:xfrm>
          <a:prstGeom prst="rect">
            <a:avLst/>
          </a:prstGeom>
          <a:noFill/>
        </p:spPr>
        <p:txBody>
          <a:bodyPr wrap="square" lIns="0" tIns="0" rIns="0" bIns="0" rtlCol="0">
            <a:spAutoFit/>
          </a:bodyPr>
          <a:lstStyle/>
          <a:p>
            <a:pPr marL="241076" lvl="1" indent="-241076">
              <a:buFont typeface="Wingdings" pitchFamily="2" charset="2"/>
              <a:buChar char="l"/>
            </a:pPr>
            <a:endParaRPr lang="zh-CN" altLang="en-US" sz="210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9"/>
          <p:cNvSpPr txBox="1"/>
          <p:nvPr/>
        </p:nvSpPr>
        <p:spPr>
          <a:xfrm>
            <a:off x="5664030" y="4361944"/>
            <a:ext cx="3019559" cy="324576"/>
          </a:xfrm>
          <a:prstGeom prst="rect">
            <a:avLst/>
          </a:prstGeom>
          <a:noFill/>
        </p:spPr>
        <p:txBody>
          <a:bodyPr wrap="square" lIns="0" tIns="0" rIns="0" bIns="0" rtlCol="0">
            <a:spAutoFit/>
          </a:bodyPr>
          <a:lstStyle/>
          <a:p>
            <a:pPr marL="241076" lvl="1" indent="-241076">
              <a:buFont typeface="Wingdings" pitchFamily="2" charset="2"/>
              <a:buChar char="l"/>
            </a:pPr>
            <a:r>
              <a:rPr lang="zh-CN" altLang="en-US" sz="2109" dirty="0">
                <a:latin typeface="Arial" panose="020B0604020202020204" pitchFamily="34" charset="0"/>
                <a:ea typeface="微软雅黑" panose="020B0503020204020204" pitchFamily="34" charset="-122"/>
                <a:cs typeface="+mn-ea"/>
                <a:sym typeface="Arial" panose="020B0604020202020204" pitchFamily="34" charset="0"/>
              </a:rPr>
              <a:t>待发展</a:t>
            </a:r>
          </a:p>
        </p:txBody>
      </p:sp>
      <p:sp>
        <p:nvSpPr>
          <p:cNvPr id="9" name="文本框 9"/>
          <p:cNvSpPr txBox="1"/>
          <p:nvPr/>
        </p:nvSpPr>
        <p:spPr>
          <a:xfrm>
            <a:off x="5678470" y="4914193"/>
            <a:ext cx="3019559" cy="324576"/>
          </a:xfrm>
          <a:prstGeom prst="rect">
            <a:avLst/>
          </a:prstGeom>
          <a:noFill/>
        </p:spPr>
        <p:txBody>
          <a:bodyPr wrap="square" lIns="0" tIns="0" rIns="0" bIns="0" rtlCol="0">
            <a:spAutoFit/>
          </a:bodyPr>
          <a:lstStyle/>
          <a:p>
            <a:pPr marL="241076" lvl="1" indent="-241076">
              <a:buFont typeface="Wingdings" pitchFamily="2" charset="2"/>
              <a:buChar char="l"/>
            </a:pPr>
            <a:r>
              <a:rPr lang="zh-CN" altLang="en-US" sz="2109" dirty="0">
                <a:latin typeface="Arial" panose="020B0604020202020204" pitchFamily="34" charset="0"/>
                <a:ea typeface="微软雅黑" panose="020B0503020204020204" pitchFamily="34" charset="-122"/>
                <a:cs typeface="+mn-ea"/>
                <a:sym typeface="Arial" panose="020B0604020202020204" pitchFamily="34" charset="0"/>
              </a:rPr>
              <a:t>改进计划</a:t>
            </a:r>
          </a:p>
        </p:txBody>
      </p:sp>
    </p:spTree>
    <p:extLst>
      <p:ext uri="{BB962C8B-B14F-4D97-AF65-F5344CB8AC3E}">
        <p14:creationId xmlns:p14="http://schemas.microsoft.com/office/powerpoint/2010/main" val="1363231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36687" y="808013"/>
            <a:ext cx="12385376" cy="14590"/>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96727" y="299383"/>
            <a:ext cx="1627369" cy="523220"/>
          </a:xfrm>
          <a:prstGeom prst="rect">
            <a:avLst/>
          </a:prstGeom>
          <a:noFill/>
        </p:spPr>
        <p:txBody>
          <a:bodyPr wrap="none" rtlCol="0">
            <a:spAutoFit/>
          </a:bodyPr>
          <a:lstStyle/>
          <a:p>
            <a:r>
              <a:rPr lang="zh-CN" altLang="en-US" sz="2800" b="1" dirty="0" smtClean="0">
                <a:solidFill>
                  <a:schemeClr val="accent3"/>
                </a:solidFill>
                <a:latin typeface="方正颜宋简体" panose="02000000000000000000" pitchFamily="2" charset="-122"/>
                <a:ea typeface="方正颜宋简体" panose="02000000000000000000" pitchFamily="2" charset="-122"/>
              </a:rPr>
              <a:t>个人总结</a:t>
            </a:r>
            <a:endParaRPr lang="zh-CN" altLang="en-US" sz="2800" b="1" dirty="0">
              <a:solidFill>
                <a:schemeClr val="accent3"/>
              </a:solidFill>
              <a:latin typeface="方正颜宋简体" panose="02000000000000000000" pitchFamily="2" charset="-122"/>
              <a:ea typeface="方正颜宋简体" panose="02000000000000000000" pitchFamily="2" charset="-122"/>
            </a:endParaRPr>
          </a:p>
        </p:txBody>
      </p:sp>
      <p:sp>
        <p:nvSpPr>
          <p:cNvPr id="7" name="矩形 6"/>
          <p:cNvSpPr/>
          <p:nvPr/>
        </p:nvSpPr>
        <p:spPr>
          <a:xfrm>
            <a:off x="0" y="1030288"/>
            <a:ext cx="609600" cy="620712"/>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文本框 1"/>
          <p:cNvSpPr txBox="1">
            <a:spLocks noChangeArrowheads="1"/>
          </p:cNvSpPr>
          <p:nvPr/>
        </p:nvSpPr>
        <p:spPr bwMode="auto">
          <a:xfrm>
            <a:off x="685800" y="1141413"/>
            <a:ext cx="696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defRPr/>
            </a:pPr>
            <a:r>
              <a:rPr lang="zh-CN" altLang="en-US" sz="2000" b="1" dirty="0">
                <a:solidFill>
                  <a:schemeClr val="accent1">
                    <a:lumMod val="10000"/>
                  </a:schemeClr>
                </a:solidFill>
                <a:latin typeface="方正颜宋简体" panose="02000000000000000000" pitchFamily="2" charset="-122"/>
                <a:ea typeface="方正颜宋简体" panose="02000000000000000000" pitchFamily="2" charset="-122"/>
              </a:rPr>
              <a:t>优势</a:t>
            </a:r>
          </a:p>
        </p:txBody>
      </p:sp>
      <p:sp>
        <p:nvSpPr>
          <p:cNvPr id="10" name="文本框 9"/>
          <p:cNvSpPr txBox="1"/>
          <p:nvPr/>
        </p:nvSpPr>
        <p:spPr>
          <a:xfrm>
            <a:off x="796925" y="1700213"/>
            <a:ext cx="4493538" cy="923330"/>
          </a:xfrm>
          <a:prstGeom prst="rect">
            <a:avLst/>
          </a:prstGeom>
          <a:noFill/>
        </p:spPr>
        <p:txBody>
          <a:bodyPr wrap="none">
            <a:spAutoFit/>
          </a:bodyPr>
          <a:lstStyle/>
          <a:p>
            <a:pPr>
              <a:defRPr/>
            </a:pPr>
            <a:r>
              <a:rPr lang="en-US" altLang="zh-CN" sz="1800" dirty="0">
                <a:solidFill>
                  <a:schemeClr val="accent1">
                    <a:lumMod val="10000"/>
                  </a:schemeClr>
                </a:solidFill>
                <a:latin typeface="方正颜宋简体" panose="02000000000000000000" pitchFamily="2" charset="-122"/>
                <a:ea typeface="方正颜宋简体" panose="02000000000000000000" pitchFamily="2" charset="-122"/>
              </a:rPr>
              <a:t>1</a:t>
            </a:r>
            <a:r>
              <a:rPr lang="en-US" altLang="zh-CN" sz="1800" dirty="0" smtClean="0">
                <a:solidFill>
                  <a:schemeClr val="accent1">
                    <a:lumMod val="10000"/>
                  </a:schemeClr>
                </a:solidFill>
                <a:latin typeface="方正颜宋简体" panose="02000000000000000000" pitchFamily="2" charset="-122"/>
                <a:ea typeface="方正颜宋简体" panose="02000000000000000000" pitchFamily="2" charset="-122"/>
              </a:rPr>
              <a:t>.</a:t>
            </a:r>
            <a:r>
              <a:rPr lang="zh-CN" altLang="en-US" dirty="0">
                <a:solidFill>
                  <a:schemeClr val="accent1">
                    <a:lumMod val="10000"/>
                  </a:schemeClr>
                </a:solidFill>
                <a:latin typeface="方正颜宋简体" panose="02000000000000000000" pitchFamily="2" charset="-122"/>
                <a:ea typeface="方正颜宋简体" panose="02000000000000000000" pitchFamily="2" charset="-122"/>
              </a:rPr>
              <a:t>动手</a:t>
            </a:r>
            <a:r>
              <a:rPr lang="zh-CN" altLang="en-US" sz="1800" dirty="0" smtClean="0">
                <a:solidFill>
                  <a:schemeClr val="accent1">
                    <a:lumMod val="10000"/>
                  </a:schemeClr>
                </a:solidFill>
                <a:latin typeface="方正颜宋简体" panose="02000000000000000000" pitchFamily="2" charset="-122"/>
                <a:ea typeface="方正颜宋简体" panose="02000000000000000000" pitchFamily="2" charset="-122"/>
              </a:rPr>
              <a:t>能力</a:t>
            </a:r>
            <a:r>
              <a:rPr lang="zh-CN" altLang="en-US" sz="1800" dirty="0">
                <a:solidFill>
                  <a:schemeClr val="accent1">
                    <a:lumMod val="10000"/>
                  </a:schemeClr>
                </a:solidFill>
                <a:latin typeface="方正颜宋简体" panose="02000000000000000000" pitchFamily="2" charset="-122"/>
                <a:ea typeface="方正颜宋简体" panose="02000000000000000000" pitchFamily="2" charset="-122"/>
              </a:rPr>
              <a:t>强，学习新技术快。</a:t>
            </a:r>
            <a:endParaRPr lang="en-US" altLang="zh-CN" sz="1800" dirty="0">
              <a:solidFill>
                <a:schemeClr val="accent1">
                  <a:lumMod val="10000"/>
                </a:schemeClr>
              </a:solidFill>
              <a:latin typeface="方正颜宋简体" panose="02000000000000000000" pitchFamily="2" charset="-122"/>
              <a:ea typeface="方正颜宋简体" panose="02000000000000000000" pitchFamily="2" charset="-122"/>
            </a:endParaRPr>
          </a:p>
          <a:p>
            <a:pPr>
              <a:defRPr/>
            </a:pPr>
            <a:r>
              <a:rPr lang="en-US" altLang="zh-CN" sz="1800" dirty="0" smtClean="0">
                <a:solidFill>
                  <a:schemeClr val="accent1">
                    <a:lumMod val="10000"/>
                  </a:schemeClr>
                </a:solidFill>
                <a:latin typeface="方正颜宋简体" panose="02000000000000000000" pitchFamily="2" charset="-122"/>
                <a:ea typeface="方正颜宋简体" panose="02000000000000000000" pitchFamily="2" charset="-122"/>
              </a:rPr>
              <a:t>2.</a:t>
            </a:r>
            <a:r>
              <a:rPr lang="zh-CN" altLang="en-US" dirty="0" smtClean="0">
                <a:solidFill>
                  <a:schemeClr val="accent1">
                    <a:lumMod val="10000"/>
                  </a:schemeClr>
                </a:solidFill>
                <a:latin typeface="方正颜宋简体" panose="02000000000000000000" pitchFamily="2" charset="-122"/>
                <a:ea typeface="方正颜宋简体" panose="02000000000000000000" pitchFamily="2" charset="-122"/>
              </a:rPr>
              <a:t>乐于听取别人的意见来改进自己。</a:t>
            </a:r>
            <a:endParaRPr lang="en-US" altLang="zh-CN" sz="1800" dirty="0" smtClean="0">
              <a:solidFill>
                <a:schemeClr val="accent1">
                  <a:lumMod val="10000"/>
                </a:schemeClr>
              </a:solidFill>
              <a:latin typeface="方正颜宋简体" panose="02000000000000000000" pitchFamily="2" charset="-122"/>
              <a:ea typeface="方正颜宋简体" panose="02000000000000000000" pitchFamily="2" charset="-122"/>
            </a:endParaRPr>
          </a:p>
          <a:p>
            <a:pPr>
              <a:defRPr/>
            </a:pPr>
            <a:r>
              <a:rPr lang="en-US" altLang="zh-CN" sz="1800" dirty="0" smtClean="0">
                <a:solidFill>
                  <a:schemeClr val="accent1">
                    <a:lumMod val="10000"/>
                  </a:schemeClr>
                </a:solidFill>
                <a:latin typeface="方正颜宋简体" panose="02000000000000000000" pitchFamily="2" charset="-122"/>
                <a:ea typeface="方正颜宋简体" panose="02000000000000000000" pitchFamily="2" charset="-122"/>
              </a:rPr>
              <a:t>3</a:t>
            </a:r>
            <a:r>
              <a:rPr lang="en-US" altLang="zh-CN" sz="1800" dirty="0">
                <a:solidFill>
                  <a:schemeClr val="accent1">
                    <a:lumMod val="10000"/>
                  </a:schemeClr>
                </a:solidFill>
                <a:latin typeface="方正颜宋简体" panose="02000000000000000000" pitchFamily="2" charset="-122"/>
                <a:ea typeface="方正颜宋简体" panose="02000000000000000000" pitchFamily="2" charset="-122"/>
              </a:rPr>
              <a:t>.</a:t>
            </a:r>
            <a:r>
              <a:rPr lang="zh-CN" altLang="en-US" sz="1800" dirty="0">
                <a:solidFill>
                  <a:schemeClr val="accent1">
                    <a:lumMod val="10000"/>
                  </a:schemeClr>
                </a:solidFill>
                <a:latin typeface="方正颜宋简体" panose="02000000000000000000" pitchFamily="2" charset="-122"/>
                <a:ea typeface="方正颜宋简体" panose="02000000000000000000" pitchFamily="2" charset="-122"/>
              </a:rPr>
              <a:t>善于总结并乐于与别人交流分享技术。</a:t>
            </a:r>
          </a:p>
        </p:txBody>
      </p:sp>
      <p:sp>
        <p:nvSpPr>
          <p:cNvPr id="11" name="矩形 10"/>
          <p:cNvSpPr/>
          <p:nvPr/>
        </p:nvSpPr>
        <p:spPr>
          <a:xfrm>
            <a:off x="-22225" y="2747963"/>
            <a:ext cx="609600" cy="620712"/>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2" name="文本框 1"/>
          <p:cNvSpPr txBox="1">
            <a:spLocks noChangeArrowheads="1"/>
          </p:cNvSpPr>
          <p:nvPr/>
        </p:nvSpPr>
        <p:spPr bwMode="auto">
          <a:xfrm>
            <a:off x="663575" y="2859088"/>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defRPr/>
            </a:pPr>
            <a:r>
              <a:rPr lang="zh-CN" altLang="en-US" sz="2000" b="1" dirty="0">
                <a:solidFill>
                  <a:schemeClr val="accent1">
                    <a:lumMod val="10000"/>
                  </a:schemeClr>
                </a:solidFill>
                <a:latin typeface="方正颜宋简体" panose="02000000000000000000" pitchFamily="2" charset="-122"/>
                <a:ea typeface="方正颜宋简体" panose="02000000000000000000" pitchFamily="2" charset="-122"/>
              </a:rPr>
              <a:t>待发展项</a:t>
            </a:r>
          </a:p>
        </p:txBody>
      </p:sp>
      <p:sp>
        <p:nvSpPr>
          <p:cNvPr id="13" name="文本框 12"/>
          <p:cNvSpPr txBox="1"/>
          <p:nvPr/>
        </p:nvSpPr>
        <p:spPr>
          <a:xfrm>
            <a:off x="774700" y="3417888"/>
            <a:ext cx="4374916" cy="923330"/>
          </a:xfrm>
          <a:prstGeom prst="rect">
            <a:avLst/>
          </a:prstGeom>
          <a:noFill/>
        </p:spPr>
        <p:txBody>
          <a:bodyPr wrap="none">
            <a:spAutoFit/>
          </a:bodyPr>
          <a:lstStyle/>
          <a:p>
            <a:pPr>
              <a:defRPr/>
            </a:pPr>
            <a:r>
              <a:rPr lang="en-US" altLang="zh-CN" sz="1800" dirty="0">
                <a:solidFill>
                  <a:schemeClr val="accent1">
                    <a:lumMod val="10000"/>
                  </a:schemeClr>
                </a:solidFill>
                <a:latin typeface="方正颜宋简体" panose="02000000000000000000" pitchFamily="2" charset="-122"/>
                <a:ea typeface="方正颜宋简体" panose="02000000000000000000" pitchFamily="2" charset="-122"/>
              </a:rPr>
              <a:t>1.</a:t>
            </a:r>
            <a:r>
              <a:rPr lang="zh-CN" altLang="en-US" sz="1800" dirty="0">
                <a:solidFill>
                  <a:schemeClr val="accent1">
                    <a:lumMod val="10000"/>
                  </a:schemeClr>
                </a:solidFill>
                <a:latin typeface="方正颜宋简体" panose="02000000000000000000" pitchFamily="2" charset="-122"/>
                <a:ea typeface="方正颜宋简体" panose="02000000000000000000" pitchFamily="2" charset="-122"/>
              </a:rPr>
              <a:t>表达能力需要提高。</a:t>
            </a:r>
            <a:endParaRPr lang="en-US" altLang="zh-CN" sz="1800" dirty="0">
              <a:solidFill>
                <a:schemeClr val="accent1">
                  <a:lumMod val="10000"/>
                </a:schemeClr>
              </a:solidFill>
              <a:latin typeface="方正颜宋简体" panose="02000000000000000000" pitchFamily="2" charset="-122"/>
              <a:ea typeface="方正颜宋简体" panose="02000000000000000000" pitchFamily="2" charset="-122"/>
            </a:endParaRPr>
          </a:p>
          <a:p>
            <a:pPr>
              <a:defRPr/>
            </a:pPr>
            <a:r>
              <a:rPr lang="en-US" altLang="zh-CN" sz="1800" dirty="0">
                <a:solidFill>
                  <a:schemeClr val="accent1">
                    <a:lumMod val="10000"/>
                  </a:schemeClr>
                </a:solidFill>
                <a:latin typeface="方正颜宋简体" panose="02000000000000000000" pitchFamily="2" charset="-122"/>
                <a:ea typeface="方正颜宋简体" panose="02000000000000000000" pitchFamily="2" charset="-122"/>
              </a:rPr>
              <a:t>2.</a:t>
            </a:r>
            <a:r>
              <a:rPr lang="zh-CN" altLang="en-US" sz="1800" dirty="0">
                <a:solidFill>
                  <a:schemeClr val="accent1">
                    <a:lumMod val="10000"/>
                  </a:schemeClr>
                </a:solidFill>
                <a:latin typeface="方正颜宋简体" panose="02000000000000000000" pitchFamily="2" charset="-122"/>
                <a:ea typeface="方正颜宋简体" panose="02000000000000000000" pitchFamily="2" charset="-122"/>
              </a:rPr>
              <a:t>对技术原理研究的还不够透彻和深入。</a:t>
            </a:r>
            <a:endParaRPr lang="en-US" altLang="zh-CN" sz="1800" dirty="0">
              <a:solidFill>
                <a:schemeClr val="accent1">
                  <a:lumMod val="10000"/>
                </a:schemeClr>
              </a:solidFill>
              <a:latin typeface="方正颜宋简体" panose="02000000000000000000" pitchFamily="2" charset="-122"/>
              <a:ea typeface="方正颜宋简体" panose="02000000000000000000" pitchFamily="2" charset="-122"/>
            </a:endParaRPr>
          </a:p>
          <a:p>
            <a:pPr>
              <a:defRPr/>
            </a:pPr>
            <a:r>
              <a:rPr lang="en-US" altLang="zh-CN" sz="1800" dirty="0">
                <a:solidFill>
                  <a:schemeClr val="accent1">
                    <a:lumMod val="10000"/>
                  </a:schemeClr>
                </a:solidFill>
                <a:latin typeface="方正颜宋简体" panose="02000000000000000000" pitchFamily="2" charset="-122"/>
                <a:ea typeface="方正颜宋简体" panose="02000000000000000000" pitchFamily="2" charset="-122"/>
              </a:rPr>
              <a:t>3.</a:t>
            </a:r>
            <a:r>
              <a:rPr lang="zh-CN" altLang="en-US" sz="1800" dirty="0">
                <a:solidFill>
                  <a:schemeClr val="accent1">
                    <a:lumMod val="10000"/>
                  </a:schemeClr>
                </a:solidFill>
                <a:latin typeface="方正颜宋简体" panose="02000000000000000000" pitchFamily="2" charset="-122"/>
                <a:ea typeface="方正颜宋简体" panose="02000000000000000000" pitchFamily="2" charset="-122"/>
              </a:rPr>
              <a:t>对业务流程也需要更深的理解。</a:t>
            </a:r>
          </a:p>
        </p:txBody>
      </p:sp>
      <p:sp>
        <p:nvSpPr>
          <p:cNvPr id="14" name="矩形 13"/>
          <p:cNvSpPr/>
          <p:nvPr/>
        </p:nvSpPr>
        <p:spPr>
          <a:xfrm>
            <a:off x="0" y="4500563"/>
            <a:ext cx="609600" cy="620712"/>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文本框 1"/>
          <p:cNvSpPr txBox="1">
            <a:spLocks noChangeArrowheads="1"/>
          </p:cNvSpPr>
          <p:nvPr/>
        </p:nvSpPr>
        <p:spPr bwMode="auto">
          <a:xfrm>
            <a:off x="685800" y="4611688"/>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defRPr/>
            </a:pPr>
            <a:r>
              <a:rPr lang="zh-CN" altLang="en-US" sz="2000" b="1" dirty="0">
                <a:solidFill>
                  <a:schemeClr val="accent1">
                    <a:lumMod val="10000"/>
                  </a:schemeClr>
                </a:solidFill>
                <a:latin typeface="方正颜宋简体" panose="02000000000000000000" pitchFamily="2" charset="-122"/>
                <a:ea typeface="方正颜宋简体" panose="02000000000000000000" pitchFamily="2" charset="-122"/>
              </a:rPr>
              <a:t>改进计划</a:t>
            </a:r>
          </a:p>
        </p:txBody>
      </p:sp>
      <p:sp>
        <p:nvSpPr>
          <p:cNvPr id="16" name="文本框 15"/>
          <p:cNvSpPr txBox="1"/>
          <p:nvPr/>
        </p:nvSpPr>
        <p:spPr>
          <a:xfrm>
            <a:off x="796925" y="5170488"/>
            <a:ext cx="5759910" cy="923330"/>
          </a:xfrm>
          <a:prstGeom prst="rect">
            <a:avLst/>
          </a:prstGeom>
          <a:noFill/>
        </p:spPr>
        <p:txBody>
          <a:bodyPr wrap="none">
            <a:spAutoFit/>
          </a:bodyPr>
          <a:lstStyle/>
          <a:p>
            <a:pPr>
              <a:defRPr/>
            </a:pPr>
            <a:r>
              <a:rPr lang="en-US" altLang="zh-CN" sz="1800" dirty="0">
                <a:solidFill>
                  <a:schemeClr val="accent1">
                    <a:lumMod val="10000"/>
                  </a:schemeClr>
                </a:solidFill>
                <a:latin typeface="方正颜宋简体" panose="02000000000000000000" pitchFamily="2" charset="-122"/>
                <a:ea typeface="方正颜宋简体" panose="02000000000000000000" pitchFamily="2" charset="-122"/>
              </a:rPr>
              <a:t>1.</a:t>
            </a:r>
            <a:r>
              <a:rPr lang="zh-CN" altLang="en-US" sz="1800" dirty="0">
                <a:solidFill>
                  <a:schemeClr val="accent1">
                    <a:lumMod val="10000"/>
                  </a:schemeClr>
                </a:solidFill>
                <a:latin typeface="方正颜宋简体" panose="02000000000000000000" pitchFamily="2" charset="-122"/>
                <a:ea typeface="方正颜宋简体" panose="02000000000000000000" pitchFamily="2" charset="-122"/>
              </a:rPr>
              <a:t>多读有关原理的书</a:t>
            </a:r>
            <a:r>
              <a:rPr lang="zh-CN" altLang="en-US" sz="1800" dirty="0" smtClean="0">
                <a:solidFill>
                  <a:schemeClr val="accent1">
                    <a:lumMod val="10000"/>
                  </a:schemeClr>
                </a:solidFill>
                <a:latin typeface="方正颜宋简体" panose="02000000000000000000" pitchFamily="2" charset="-122"/>
                <a:ea typeface="方正颜宋简体" panose="02000000000000000000" pitchFamily="2" charset="-122"/>
              </a:rPr>
              <a:t>。多看优秀的开源代码。</a:t>
            </a:r>
            <a:endParaRPr lang="en-US" altLang="zh-CN" dirty="0">
              <a:solidFill>
                <a:schemeClr val="accent1">
                  <a:lumMod val="10000"/>
                </a:schemeClr>
              </a:solidFill>
              <a:latin typeface="方正颜宋简体" panose="02000000000000000000" pitchFamily="2" charset="-122"/>
              <a:ea typeface="方正颜宋简体" panose="02000000000000000000" pitchFamily="2" charset="-122"/>
            </a:endParaRPr>
          </a:p>
          <a:p>
            <a:pPr>
              <a:defRPr/>
            </a:pPr>
            <a:r>
              <a:rPr lang="en-US" altLang="zh-CN" sz="1800" dirty="0" smtClean="0">
                <a:solidFill>
                  <a:schemeClr val="accent1">
                    <a:lumMod val="10000"/>
                  </a:schemeClr>
                </a:solidFill>
                <a:latin typeface="方正颜宋简体" panose="02000000000000000000" pitchFamily="2" charset="-122"/>
                <a:ea typeface="方正颜宋简体" panose="02000000000000000000" pitchFamily="2" charset="-122"/>
              </a:rPr>
              <a:t>2</a:t>
            </a:r>
            <a:r>
              <a:rPr lang="en-US" altLang="zh-CN" sz="1800" dirty="0">
                <a:solidFill>
                  <a:schemeClr val="accent1">
                    <a:lumMod val="10000"/>
                  </a:schemeClr>
                </a:solidFill>
                <a:latin typeface="方正颜宋简体" panose="02000000000000000000" pitchFamily="2" charset="-122"/>
                <a:ea typeface="方正颜宋简体" panose="02000000000000000000" pitchFamily="2" charset="-122"/>
              </a:rPr>
              <a:t>.</a:t>
            </a:r>
            <a:r>
              <a:rPr lang="zh-CN" altLang="en-US" sz="1800" dirty="0">
                <a:solidFill>
                  <a:schemeClr val="accent1">
                    <a:lumMod val="10000"/>
                  </a:schemeClr>
                </a:solidFill>
                <a:latin typeface="方正颜宋简体" panose="02000000000000000000" pitchFamily="2" charset="-122"/>
                <a:ea typeface="方正颜宋简体" panose="02000000000000000000" pitchFamily="2" charset="-122"/>
              </a:rPr>
              <a:t>多与同事进行技术讨论，多向其他同事请教。</a:t>
            </a:r>
            <a:endParaRPr lang="en-US" altLang="zh-CN" sz="1800" dirty="0">
              <a:solidFill>
                <a:schemeClr val="accent1">
                  <a:lumMod val="10000"/>
                </a:schemeClr>
              </a:solidFill>
              <a:latin typeface="方正颜宋简体" panose="02000000000000000000" pitchFamily="2" charset="-122"/>
              <a:ea typeface="方正颜宋简体" panose="02000000000000000000" pitchFamily="2" charset="-122"/>
            </a:endParaRPr>
          </a:p>
          <a:p>
            <a:pPr>
              <a:defRPr/>
            </a:pPr>
            <a:r>
              <a:rPr lang="en-US" altLang="zh-CN" sz="1800" dirty="0">
                <a:solidFill>
                  <a:schemeClr val="accent1">
                    <a:lumMod val="10000"/>
                  </a:schemeClr>
                </a:solidFill>
                <a:latin typeface="方正颜宋简体" panose="02000000000000000000" pitchFamily="2" charset="-122"/>
                <a:ea typeface="方正颜宋简体" panose="02000000000000000000" pitchFamily="2" charset="-122"/>
              </a:rPr>
              <a:t>3.</a:t>
            </a:r>
            <a:r>
              <a:rPr lang="zh-CN" altLang="en-US" sz="1800" dirty="0">
                <a:solidFill>
                  <a:schemeClr val="accent1">
                    <a:lumMod val="10000"/>
                  </a:schemeClr>
                </a:solidFill>
                <a:latin typeface="方正颜宋简体" panose="02000000000000000000" pitchFamily="2" charset="-122"/>
                <a:ea typeface="方正颜宋简体" panose="02000000000000000000" pitchFamily="2" charset="-122"/>
              </a:rPr>
              <a:t>多参与代码评审等组织活动</a:t>
            </a:r>
            <a:r>
              <a:rPr lang="zh-CN" altLang="en-US" sz="1800" dirty="0" smtClean="0">
                <a:solidFill>
                  <a:schemeClr val="accent1">
                    <a:lumMod val="10000"/>
                  </a:schemeClr>
                </a:solidFill>
                <a:latin typeface="方正颜宋简体" panose="02000000000000000000" pitchFamily="2" charset="-122"/>
                <a:ea typeface="方正颜宋简体" panose="02000000000000000000" pitchFamily="2" charset="-122"/>
              </a:rPr>
              <a:t>，了解代码编写的规范。</a:t>
            </a:r>
            <a:endParaRPr lang="zh-CN" altLang="en-US" sz="1800" dirty="0">
              <a:solidFill>
                <a:schemeClr val="accent1">
                  <a:lumMod val="10000"/>
                </a:schemeClr>
              </a:solidFill>
              <a:latin typeface="方正颜宋简体" panose="02000000000000000000" pitchFamily="2" charset="-122"/>
              <a:ea typeface="方正颜宋简体" panose="02000000000000000000" pitchFamily="2" charset="-122"/>
            </a:endParaRPr>
          </a:p>
        </p:txBody>
      </p:sp>
    </p:spTree>
    <p:extLst>
      <p:ext uri="{BB962C8B-B14F-4D97-AF65-F5344CB8AC3E}">
        <p14:creationId xmlns:p14="http://schemas.microsoft.com/office/powerpoint/2010/main" val="247433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96464" y="1615712"/>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1" name="矩形 259"/>
          <p:cNvSpPr>
            <a:spLocks noChangeArrowheads="1"/>
          </p:cNvSpPr>
          <p:nvPr/>
        </p:nvSpPr>
        <p:spPr bwMode="auto">
          <a:xfrm>
            <a:off x="3308350" y="2752229"/>
            <a:ext cx="624205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5400" b="1" cap="all" dirty="0" smtClean="0">
                <a:latin typeface="Arial" panose="020B0604020202020204" pitchFamily="34" charset="0"/>
                <a:cs typeface="Arial" panose="020B0604020202020204" pitchFamily="34" charset="0"/>
              </a:rPr>
              <a:t>谢谢</a:t>
            </a:r>
            <a:endParaRPr lang="zh-CN" altLang="en-US" sz="5400" b="1" cap="all" dirty="0">
              <a:latin typeface="Arial" panose="020B0604020202020204" pitchFamily="34" charset="0"/>
              <a:cs typeface="Arial" panose="020B0604020202020204" pitchFamily="34" charset="0"/>
            </a:endParaRPr>
          </a:p>
        </p:txBody>
      </p:sp>
      <p:sp>
        <p:nvSpPr>
          <p:cNvPr id="22" name="矩形 259"/>
          <p:cNvSpPr>
            <a:spLocks noChangeArrowheads="1"/>
          </p:cNvSpPr>
          <p:nvPr/>
        </p:nvSpPr>
        <p:spPr bwMode="auto">
          <a:xfrm>
            <a:off x="3308350" y="3583226"/>
            <a:ext cx="6154962" cy="524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550" cap="all" dirty="0">
                <a:cs typeface="Arial" panose="020B0604020202020204" pitchFamily="34" charset="0"/>
              </a:rPr>
              <a:t>Thank you to listen to criticism </a:t>
            </a:r>
            <a:r>
              <a:rPr lang="en-US" altLang="zh-CN" sz="1550" cap="all" dirty="0" smtClean="0">
                <a:cs typeface="Arial" panose="020B0604020202020204" pitchFamily="34" charset="0"/>
              </a:rPr>
              <a:t>guidance</a:t>
            </a:r>
          </a:p>
          <a:p>
            <a:pPr algn="ctr">
              <a:buNone/>
            </a:pPr>
            <a:endParaRPr lang="zh-CN" altLang="en-US" sz="1550" cap="all" dirty="0">
              <a:cs typeface="Arial" panose="020B0604020202020204" pitchFamily="34" charset="0"/>
            </a:endParaRPr>
          </a:p>
        </p:txBody>
      </p:sp>
    </p:spTree>
    <p:extLst>
      <p:ext uri="{BB962C8B-B14F-4D97-AF65-F5344CB8AC3E}">
        <p14:creationId xmlns:p14="http://schemas.microsoft.com/office/powerpoint/2010/main" val="1212708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H_Others_1"/>
          <p:cNvSpPr txBox="1"/>
          <p:nvPr>
            <p:custDataLst>
              <p:tags r:id="rId1"/>
            </p:custDataLst>
          </p:nvPr>
        </p:nvSpPr>
        <p:spPr>
          <a:xfrm>
            <a:off x="3775735" y="1489047"/>
            <a:ext cx="1769715" cy="3794592"/>
          </a:xfrm>
          <a:prstGeom prst="rect">
            <a:avLst/>
          </a:prstGeom>
          <a:noFill/>
        </p:spPr>
        <p:txBody>
          <a:bodyPr vert="eaVert" wrap="square" lIns="0" tIns="0" rIns="0" bIns="0" rtlCol="0" anchor="ctr" anchorCtr="0">
            <a:spAutoFit/>
          </a:bodyPr>
          <a:lstStyle/>
          <a:p>
            <a:pPr algn="ctr"/>
            <a:r>
              <a:rPr lang="zh-CN" altLang="en-US" sz="11500" b="1" dirty="0" smtClean="0">
                <a:latin typeface="Arial" panose="020B0604020202020204" pitchFamily="34" charset="0"/>
                <a:ea typeface="微软雅黑" panose="020B0503020204020204" pitchFamily="34" charset="-122"/>
                <a:sym typeface="Arial" panose="020B0604020202020204" pitchFamily="34" charset="0"/>
              </a:rPr>
              <a:t>目录</a:t>
            </a:r>
            <a:endParaRPr lang="zh-CN" altLang="en-US" sz="11500" b="1"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MH_Others_2"/>
          <p:cNvSpPr txBox="1"/>
          <p:nvPr>
            <p:custDataLst>
              <p:tags r:id="rId2"/>
            </p:custDataLst>
          </p:nvPr>
        </p:nvSpPr>
        <p:spPr>
          <a:xfrm rot="5400000">
            <a:off x="1645732" y="3047789"/>
            <a:ext cx="3299296" cy="677108"/>
          </a:xfrm>
          <a:prstGeom prst="rect">
            <a:avLst/>
          </a:prstGeom>
          <a:noFill/>
        </p:spPr>
        <p:txBody>
          <a:bodyPr wrap="square" lIns="0" tIns="0" rIns="0" bIns="0">
            <a:spAutoFit/>
          </a:bodyPr>
          <a:lstStyle/>
          <a:p>
            <a:pPr algn="ctr">
              <a:defRPr/>
            </a:pPr>
            <a:r>
              <a:rPr lang="en-US" altLang="zh-CN" sz="4400" b="1" dirty="0">
                <a:latin typeface="Arial" panose="020B0604020202020204" pitchFamily="34" charset="0"/>
                <a:ea typeface="微软雅黑" panose="020B0503020204020204" pitchFamily="34" charset="-122"/>
                <a:sym typeface="Arial" panose="020B0604020202020204" pitchFamily="34" charset="0"/>
              </a:rPr>
              <a:t>CONTENTS</a:t>
            </a:r>
            <a:endParaRPr lang="zh-CN" altLang="en-US" sz="4400" b="1"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MH_Number_2"/>
          <p:cNvSpPr/>
          <p:nvPr>
            <p:custDataLst>
              <p:tags r:id="rId3"/>
            </p:custDataLst>
          </p:nvPr>
        </p:nvSpPr>
        <p:spPr>
          <a:xfrm>
            <a:off x="5687250" y="1888133"/>
            <a:ext cx="379667" cy="379667"/>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3" name="MH_Entry_2"/>
          <p:cNvSpPr/>
          <p:nvPr>
            <p:custDataLst>
              <p:tags r:id="rId4"/>
            </p:custDataLst>
          </p:nvPr>
        </p:nvSpPr>
        <p:spPr>
          <a:xfrm>
            <a:off x="6218075" y="1800714"/>
            <a:ext cx="4634422" cy="50629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nSpc>
                <a:spcPct val="130000"/>
              </a:lnSpc>
            </a:pPr>
            <a:r>
              <a:rPr lang="zh-CN" altLang="en-US" sz="253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主要</a:t>
            </a:r>
            <a:r>
              <a:rPr lang="zh-CN" altLang="en-US" sz="253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业绩和成果汇报</a:t>
            </a:r>
            <a:endParaRPr lang="zh-CN" altLang="en-US" sz="253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MH_Number_3"/>
          <p:cNvSpPr/>
          <p:nvPr>
            <p:custDataLst>
              <p:tags r:id="rId5"/>
            </p:custDataLst>
          </p:nvPr>
        </p:nvSpPr>
        <p:spPr>
          <a:xfrm>
            <a:off x="5687250" y="2757649"/>
            <a:ext cx="379667" cy="379667"/>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5" name="MH_Entry_3"/>
          <p:cNvSpPr/>
          <p:nvPr>
            <p:custDataLst>
              <p:tags r:id="rId6"/>
            </p:custDataLst>
          </p:nvPr>
        </p:nvSpPr>
        <p:spPr>
          <a:xfrm>
            <a:off x="6218075" y="2695204"/>
            <a:ext cx="3525386" cy="4563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nSpc>
                <a:spcPct val="130000"/>
              </a:lnSpc>
            </a:pPr>
            <a:r>
              <a:rPr lang="zh-CN" altLang="en-US" sz="253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典型事件</a:t>
            </a:r>
            <a:endParaRPr lang="zh-CN" altLang="en-US" sz="253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MH_Number_3"/>
          <p:cNvSpPr/>
          <p:nvPr>
            <p:custDataLst>
              <p:tags r:id="rId7"/>
            </p:custDataLst>
          </p:nvPr>
        </p:nvSpPr>
        <p:spPr>
          <a:xfrm>
            <a:off x="5694734" y="3666371"/>
            <a:ext cx="379667" cy="379667"/>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MH_Entry_3"/>
          <p:cNvSpPr/>
          <p:nvPr>
            <p:custDataLst>
              <p:tags r:id="rId8"/>
            </p:custDataLst>
          </p:nvPr>
        </p:nvSpPr>
        <p:spPr>
          <a:xfrm>
            <a:off x="6225559" y="3603926"/>
            <a:ext cx="3525386" cy="4563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nSpc>
                <a:spcPct val="130000"/>
              </a:lnSpc>
            </a:pPr>
            <a:r>
              <a:rPr lang="zh-CN" altLang="en-US" sz="253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其他能力展示</a:t>
            </a:r>
            <a:endParaRPr lang="zh-CN" altLang="en-US" sz="253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MH_Number_4"/>
          <p:cNvSpPr/>
          <p:nvPr>
            <p:custDataLst>
              <p:tags r:id="rId9"/>
            </p:custDataLst>
          </p:nvPr>
        </p:nvSpPr>
        <p:spPr>
          <a:xfrm>
            <a:off x="5694734" y="4496681"/>
            <a:ext cx="379667" cy="379667"/>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4</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5" name="MH_Entry_4"/>
          <p:cNvSpPr/>
          <p:nvPr>
            <p:custDataLst>
              <p:tags r:id="rId10"/>
            </p:custDataLst>
          </p:nvPr>
        </p:nvSpPr>
        <p:spPr>
          <a:xfrm>
            <a:off x="6225559" y="4434235"/>
            <a:ext cx="3525386" cy="4563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nSpc>
                <a:spcPct val="130000"/>
              </a:lnSpc>
            </a:pPr>
            <a:r>
              <a:rPr lang="zh-CN" altLang="en-US" sz="253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个人总结</a:t>
            </a:r>
            <a:endParaRPr lang="zh-CN" altLang="en-US" sz="253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157040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19385" y="2570020"/>
            <a:ext cx="5724644" cy="923330"/>
          </a:xfrm>
          <a:prstGeom prst="rect">
            <a:avLst/>
          </a:prstGeom>
          <a:noFill/>
        </p:spPr>
        <p:txBody>
          <a:bodyPr wrap="none" rtlCol="0">
            <a:spAutoFit/>
          </a:bodyPr>
          <a:lstStyle/>
          <a:p>
            <a:pPr marL="0" lvl="1"/>
            <a:r>
              <a:rPr lang="zh-CN" altLang="en-US" sz="54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主要</a:t>
            </a:r>
            <a:r>
              <a:rPr lang="zh-CN" altLang="en-US" sz="54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业绩成果汇报</a:t>
            </a:r>
            <a:endParaRPr lang="zh-CN" altLang="en-US" sz="5062" b="1" spc="422"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7" name="直接连接符 6"/>
          <p:cNvCxnSpPr/>
          <p:nvPr/>
        </p:nvCxnSpPr>
        <p:spPr>
          <a:xfrm flipV="1">
            <a:off x="5315639" y="1759990"/>
            <a:ext cx="0" cy="3712671"/>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20641" y="3370103"/>
            <a:ext cx="1824558" cy="492443"/>
          </a:xfrm>
          <a:prstGeom prst="rect">
            <a:avLst/>
          </a:prstGeom>
          <a:noFill/>
        </p:spPr>
        <p:txBody>
          <a:bodyPr wrap="square" lIns="0" tIns="0" rIns="0" bIns="0" rtlCol="0">
            <a:spAutoFit/>
          </a:bodyPr>
          <a:lstStyle/>
          <a:p>
            <a:pPr algn="ctr"/>
            <a:r>
              <a:rPr lang="en-US" altLang="zh-CN" sz="32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a:t>
            </a:r>
            <a:r>
              <a:rPr lang="en-US" altLang="zh-CN" sz="225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32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01</a:t>
            </a:r>
            <a:endParaRPr lang="zh-CN" altLang="en-US" sz="32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文本框 9"/>
          <p:cNvSpPr txBox="1"/>
          <p:nvPr/>
        </p:nvSpPr>
        <p:spPr>
          <a:xfrm>
            <a:off x="5767399" y="3765046"/>
            <a:ext cx="2520455" cy="324576"/>
          </a:xfrm>
          <a:prstGeom prst="rect">
            <a:avLst/>
          </a:prstGeom>
          <a:noFill/>
        </p:spPr>
        <p:txBody>
          <a:bodyPr wrap="square" lIns="0" tIns="0" rIns="0" bIns="0" rtlCol="0">
            <a:spAutoFit/>
          </a:bodyPr>
          <a:lstStyle/>
          <a:p>
            <a:pPr marL="241076" lvl="1" indent="-241076">
              <a:buFont typeface="Wingdings" pitchFamily="2" charset="2"/>
              <a:buChar char="l"/>
            </a:pPr>
            <a:r>
              <a:rPr lang="zh-CN" altLang="en-US" sz="2109" dirty="0" smtClean="0">
                <a:latin typeface="Arial" panose="020B0604020202020204" pitchFamily="34" charset="0"/>
                <a:ea typeface="微软雅黑" panose="020B0503020204020204" pitchFamily="34" charset="-122"/>
                <a:cs typeface="+mn-ea"/>
                <a:sym typeface="Arial" panose="020B0604020202020204" pitchFamily="34" charset="0"/>
              </a:rPr>
              <a:t>主要业绩和成果</a:t>
            </a:r>
            <a:endParaRPr lang="zh-CN" altLang="en-US" sz="210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文本框 9"/>
          <p:cNvSpPr txBox="1"/>
          <p:nvPr/>
        </p:nvSpPr>
        <p:spPr>
          <a:xfrm>
            <a:off x="5750679" y="4227853"/>
            <a:ext cx="2102136" cy="324576"/>
          </a:xfrm>
          <a:prstGeom prst="rect">
            <a:avLst/>
          </a:prstGeom>
          <a:noFill/>
        </p:spPr>
        <p:txBody>
          <a:bodyPr wrap="square" lIns="0" tIns="0" rIns="0" bIns="0" rtlCol="0">
            <a:spAutoFit/>
          </a:bodyPr>
          <a:lstStyle/>
          <a:p>
            <a:pPr marL="241076" lvl="1" indent="-241076">
              <a:buFont typeface="Wingdings" pitchFamily="2" charset="2"/>
              <a:buChar char="l"/>
            </a:pPr>
            <a:endParaRPr lang="zh-CN" altLang="en-US" sz="210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9"/>
          <p:cNvSpPr txBox="1"/>
          <p:nvPr/>
        </p:nvSpPr>
        <p:spPr>
          <a:xfrm>
            <a:off x="5786080" y="4317295"/>
            <a:ext cx="3019559" cy="324576"/>
          </a:xfrm>
          <a:prstGeom prst="rect">
            <a:avLst/>
          </a:prstGeom>
          <a:noFill/>
        </p:spPr>
        <p:txBody>
          <a:bodyPr wrap="square" lIns="0" tIns="0" rIns="0" bIns="0" rtlCol="0">
            <a:spAutoFit/>
          </a:bodyPr>
          <a:lstStyle/>
          <a:p>
            <a:pPr marL="241076" lvl="1" indent="-241076">
              <a:buFont typeface="Wingdings" pitchFamily="2" charset="2"/>
              <a:buChar char="l"/>
            </a:pPr>
            <a:r>
              <a:rPr lang="zh-CN" altLang="en-US" sz="2109" dirty="0" smtClean="0">
                <a:latin typeface="Arial" panose="020B0604020202020204" pitchFamily="34" charset="0"/>
                <a:ea typeface="微软雅黑" panose="020B0503020204020204" pitchFamily="34" charset="-122"/>
                <a:cs typeface="+mn-ea"/>
                <a:sym typeface="Arial" panose="020B0604020202020204" pitchFamily="34" charset="0"/>
              </a:rPr>
              <a:t>技术积累</a:t>
            </a:r>
            <a:endParaRPr lang="zh-CN" altLang="en-US" sz="2109"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941406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36687" y="808013"/>
            <a:ext cx="12385376" cy="14590"/>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96727" y="299383"/>
            <a:ext cx="3070071" cy="523220"/>
          </a:xfrm>
          <a:prstGeom prst="rect">
            <a:avLst/>
          </a:prstGeom>
          <a:noFill/>
        </p:spPr>
        <p:txBody>
          <a:bodyPr wrap="none" rtlCol="0">
            <a:spAutoFit/>
          </a:bodyPr>
          <a:lstStyle/>
          <a:p>
            <a:r>
              <a:rPr lang="zh-CN" altLang="en-US" sz="2800" b="1" dirty="0" smtClean="0">
                <a:solidFill>
                  <a:schemeClr val="accent3"/>
                </a:solidFill>
                <a:latin typeface="方正颜宋简体" panose="02000000000000000000" pitchFamily="2" charset="-122"/>
                <a:ea typeface="方正颜宋简体" panose="02000000000000000000" pitchFamily="2" charset="-122"/>
              </a:rPr>
              <a:t>开发或参与的需求</a:t>
            </a:r>
            <a:endParaRPr lang="zh-CN" altLang="en-US" sz="2800" b="1" dirty="0">
              <a:solidFill>
                <a:schemeClr val="accent3"/>
              </a:solidFill>
              <a:latin typeface="方正颜宋简体" panose="02000000000000000000" pitchFamily="2" charset="-122"/>
              <a:ea typeface="方正颜宋简体" panose="02000000000000000000" pitchFamily="2" charset="-122"/>
            </a:endParaRPr>
          </a:p>
        </p:txBody>
      </p:sp>
      <p:sp>
        <p:nvSpPr>
          <p:cNvPr id="26" name="流程图: 终止 25"/>
          <p:cNvSpPr/>
          <p:nvPr/>
        </p:nvSpPr>
        <p:spPr>
          <a:xfrm>
            <a:off x="1289415" y="1141977"/>
            <a:ext cx="1440160" cy="504056"/>
          </a:xfrm>
          <a:prstGeom prst="flowChartTerminator">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独立开发</a:t>
            </a:r>
            <a:endParaRPr lang="zh-CN" altLang="en-US" dirty="0"/>
          </a:p>
        </p:txBody>
      </p:sp>
      <p:sp>
        <p:nvSpPr>
          <p:cNvPr id="27" name="文本框 26"/>
          <p:cNvSpPr txBox="1"/>
          <p:nvPr/>
        </p:nvSpPr>
        <p:spPr>
          <a:xfrm>
            <a:off x="2756967" y="1960141"/>
            <a:ext cx="5089855" cy="1323439"/>
          </a:xfrm>
          <a:prstGeom prst="rect">
            <a:avLst/>
          </a:prstGeom>
          <a:noFill/>
        </p:spPr>
        <p:txBody>
          <a:bodyPr wrap="none" rtlCol="0">
            <a:spAutoFit/>
          </a:bodyPr>
          <a:lstStyle/>
          <a:p>
            <a:pPr marL="285750" indent="-285750">
              <a:buFont typeface="Wingdings" panose="05000000000000000000" pitchFamily="2" charset="2"/>
              <a:buChar char="Ø"/>
            </a:pPr>
            <a:r>
              <a:rPr lang="zh-CN" altLang="en-US" sz="2000" dirty="0" smtClean="0">
                <a:latin typeface="方正颜宋简体" panose="02000000000000000000" pitchFamily="2" charset="-122"/>
                <a:ea typeface="方正颜宋简体" panose="02000000000000000000" pitchFamily="2" charset="-122"/>
              </a:rPr>
              <a:t>延时发货报备优化</a:t>
            </a:r>
            <a:endParaRPr lang="en-US" altLang="zh-CN" sz="2000" dirty="0" smtClean="0">
              <a:latin typeface="方正颜宋简体" panose="02000000000000000000" pitchFamily="2" charset="-122"/>
              <a:ea typeface="方正颜宋简体" panose="02000000000000000000" pitchFamily="2" charset="-122"/>
            </a:endParaRPr>
          </a:p>
          <a:p>
            <a:pPr marL="285750" indent="-285750">
              <a:buFont typeface="Wingdings" panose="05000000000000000000" pitchFamily="2" charset="2"/>
              <a:buChar char="Ø"/>
            </a:pPr>
            <a:r>
              <a:rPr lang="zh-CN" altLang="en-US" sz="2000" dirty="0">
                <a:latin typeface="方正颜宋简体" panose="02000000000000000000" pitchFamily="2" charset="-122"/>
                <a:ea typeface="方正颜宋简体" panose="02000000000000000000" pitchFamily="2" charset="-122"/>
              </a:rPr>
              <a:t>新增预售订单查询页面查询全部订单</a:t>
            </a:r>
            <a:r>
              <a:rPr lang="zh-CN" altLang="en-US" sz="2000" dirty="0" smtClean="0">
                <a:latin typeface="方正颜宋简体" panose="02000000000000000000" pitchFamily="2" charset="-122"/>
                <a:ea typeface="方正颜宋简体" panose="02000000000000000000" pitchFamily="2" charset="-122"/>
              </a:rPr>
              <a:t>功能</a:t>
            </a:r>
            <a:endParaRPr lang="en-US" altLang="zh-CN" sz="2000" dirty="0" smtClean="0">
              <a:latin typeface="方正颜宋简体" panose="02000000000000000000" pitchFamily="2" charset="-122"/>
              <a:ea typeface="方正颜宋简体" panose="02000000000000000000" pitchFamily="2" charset="-122"/>
            </a:endParaRPr>
          </a:p>
          <a:p>
            <a:pPr marL="285750" indent="-285750">
              <a:buFont typeface="Wingdings" panose="05000000000000000000" pitchFamily="2" charset="2"/>
              <a:buChar char="Ø"/>
            </a:pPr>
            <a:r>
              <a:rPr lang="zh-CN" altLang="en-US" sz="2000" dirty="0" smtClean="0">
                <a:latin typeface="方正颜宋简体" panose="02000000000000000000" pitchFamily="2" charset="-122"/>
                <a:ea typeface="方正颜宋简体" panose="02000000000000000000" pitchFamily="2" charset="-122"/>
              </a:rPr>
              <a:t>延迟发货提醒优化</a:t>
            </a:r>
            <a:endParaRPr lang="en-US" altLang="zh-CN" sz="2000" dirty="0" smtClean="0">
              <a:latin typeface="方正颜宋简体" panose="02000000000000000000" pitchFamily="2" charset="-122"/>
              <a:ea typeface="方正颜宋简体" panose="02000000000000000000" pitchFamily="2" charset="-122"/>
            </a:endParaRPr>
          </a:p>
          <a:p>
            <a:pPr marL="285750" indent="-285750">
              <a:buFont typeface="Wingdings" panose="05000000000000000000" pitchFamily="2" charset="2"/>
              <a:buChar char="Ø"/>
            </a:pPr>
            <a:r>
              <a:rPr lang="zh-CN" altLang="en-US" sz="2000" dirty="0" smtClean="0">
                <a:latin typeface="方正颜宋简体" panose="02000000000000000000" pitchFamily="2" charset="-122"/>
                <a:ea typeface="方正颜宋简体" panose="02000000000000000000" pitchFamily="2" charset="-122"/>
              </a:rPr>
              <a:t>新增延时发货报备优化</a:t>
            </a:r>
            <a:endParaRPr lang="zh-CN" altLang="en-US" sz="2000" dirty="0">
              <a:latin typeface="方正颜宋简体" panose="02000000000000000000" pitchFamily="2" charset="-122"/>
              <a:ea typeface="方正颜宋简体" panose="02000000000000000000" pitchFamily="2" charset="-122"/>
            </a:endParaRPr>
          </a:p>
        </p:txBody>
      </p:sp>
      <p:sp>
        <p:nvSpPr>
          <p:cNvPr id="28" name="流程图: 终止 27"/>
          <p:cNvSpPr/>
          <p:nvPr/>
        </p:nvSpPr>
        <p:spPr>
          <a:xfrm>
            <a:off x="1316807" y="3544317"/>
            <a:ext cx="1440160" cy="504056"/>
          </a:xfrm>
          <a:prstGeom prst="flowChartTerminator">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参与开发</a:t>
            </a:r>
            <a:endParaRPr lang="zh-CN" altLang="en-US" dirty="0"/>
          </a:p>
        </p:txBody>
      </p:sp>
      <p:sp>
        <p:nvSpPr>
          <p:cNvPr id="29" name="文本框 28"/>
          <p:cNvSpPr txBox="1"/>
          <p:nvPr/>
        </p:nvSpPr>
        <p:spPr>
          <a:xfrm>
            <a:off x="2784359" y="4362481"/>
            <a:ext cx="1499128" cy="707886"/>
          </a:xfrm>
          <a:prstGeom prst="rect">
            <a:avLst/>
          </a:prstGeom>
          <a:noFill/>
        </p:spPr>
        <p:txBody>
          <a:bodyPr wrap="none" rtlCol="0">
            <a:spAutoFit/>
          </a:bodyPr>
          <a:lstStyle/>
          <a:p>
            <a:pPr marL="285750" indent="-285750">
              <a:buFont typeface="Wingdings" panose="05000000000000000000" pitchFamily="2" charset="2"/>
              <a:buChar char="Ø"/>
            </a:pPr>
            <a:r>
              <a:rPr lang="zh-CN" altLang="en-US" sz="2000" dirty="0" smtClean="0">
                <a:latin typeface="方正颜宋简体" panose="02000000000000000000" pitchFamily="2" charset="-122"/>
                <a:ea typeface="方正颜宋简体" panose="02000000000000000000" pitchFamily="2" charset="-122"/>
              </a:rPr>
              <a:t>集约订单</a:t>
            </a:r>
            <a:endParaRPr lang="en-US" altLang="zh-CN" sz="2000" dirty="0" smtClean="0">
              <a:latin typeface="方正颜宋简体" panose="02000000000000000000" pitchFamily="2" charset="-122"/>
              <a:ea typeface="方正颜宋简体" panose="02000000000000000000" pitchFamily="2" charset="-122"/>
            </a:endParaRPr>
          </a:p>
          <a:p>
            <a:pPr marL="285750" indent="-285750">
              <a:buFont typeface="Wingdings" panose="05000000000000000000" pitchFamily="2" charset="2"/>
              <a:buChar char="Ø"/>
            </a:pPr>
            <a:endParaRPr lang="zh-CN" altLang="en-US" sz="2000" dirty="0">
              <a:latin typeface="方正颜宋简体" panose="02000000000000000000" pitchFamily="2" charset="-122"/>
              <a:ea typeface="方正颜宋简体" panose="02000000000000000000" pitchFamily="2" charset="-122"/>
            </a:endParaRPr>
          </a:p>
        </p:txBody>
      </p:sp>
    </p:spTree>
    <p:extLst>
      <p:ext uri="{BB962C8B-B14F-4D97-AF65-F5344CB8AC3E}">
        <p14:creationId xmlns:p14="http://schemas.microsoft.com/office/powerpoint/2010/main" val="2042405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36687" y="808013"/>
            <a:ext cx="12385376" cy="14590"/>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96727" y="299383"/>
            <a:ext cx="2709396" cy="523220"/>
          </a:xfrm>
          <a:prstGeom prst="rect">
            <a:avLst/>
          </a:prstGeom>
          <a:noFill/>
        </p:spPr>
        <p:txBody>
          <a:bodyPr wrap="none" rtlCol="0">
            <a:spAutoFit/>
          </a:bodyPr>
          <a:lstStyle/>
          <a:p>
            <a:r>
              <a:rPr lang="zh-CN" altLang="en-US" sz="2800" b="1" dirty="0" smtClean="0">
                <a:solidFill>
                  <a:schemeClr val="accent3"/>
                </a:solidFill>
                <a:latin typeface="方正颜宋简体" panose="02000000000000000000" pitchFamily="2" charset="-122"/>
                <a:ea typeface="方正颜宋简体" panose="02000000000000000000" pitchFamily="2" charset="-122"/>
              </a:rPr>
              <a:t>主要业绩和成果</a:t>
            </a:r>
            <a:endParaRPr lang="zh-CN" altLang="en-US" sz="2800" b="1" dirty="0">
              <a:solidFill>
                <a:schemeClr val="accent3"/>
              </a:solidFill>
              <a:latin typeface="方正颜宋简体" panose="02000000000000000000" pitchFamily="2" charset="-122"/>
              <a:ea typeface="方正颜宋简体" panose="02000000000000000000" pitchFamily="2" charset="-122"/>
            </a:endParaRPr>
          </a:p>
        </p:txBody>
      </p:sp>
      <p:sp>
        <p:nvSpPr>
          <p:cNvPr id="9" name="文本框 8"/>
          <p:cNvSpPr txBox="1"/>
          <p:nvPr/>
        </p:nvSpPr>
        <p:spPr>
          <a:xfrm>
            <a:off x="770451" y="1024036"/>
            <a:ext cx="1723549" cy="461665"/>
          </a:xfrm>
          <a:prstGeom prst="rect">
            <a:avLst/>
          </a:prstGeom>
          <a:noFill/>
        </p:spPr>
        <p:txBody>
          <a:bodyPr wrap="none" rtlCol="0">
            <a:spAutoFit/>
          </a:bodyPr>
          <a:lstStyle/>
          <a:p>
            <a:r>
              <a:rPr lang="zh-CN" altLang="en-US" sz="2400" dirty="0" smtClean="0">
                <a:solidFill>
                  <a:schemeClr val="accent3"/>
                </a:solidFill>
                <a:latin typeface="方正颜宋简体" panose="02000000000000000000" pitchFamily="2" charset="-122"/>
                <a:ea typeface="方正颜宋简体" panose="02000000000000000000" pitchFamily="2" charset="-122"/>
              </a:rPr>
              <a:t>第一个需求</a:t>
            </a:r>
            <a:endParaRPr lang="zh-CN" altLang="en-US" sz="2400" dirty="0">
              <a:solidFill>
                <a:schemeClr val="accent3"/>
              </a:solidFill>
              <a:latin typeface="方正颜宋简体" panose="02000000000000000000" pitchFamily="2" charset="-122"/>
              <a:ea typeface="方正颜宋简体" panose="02000000000000000000" pitchFamily="2" charset="-122"/>
            </a:endParaRPr>
          </a:p>
        </p:txBody>
      </p:sp>
      <p:sp>
        <p:nvSpPr>
          <p:cNvPr id="10" name="文本框 9"/>
          <p:cNvSpPr txBox="1"/>
          <p:nvPr/>
        </p:nvSpPr>
        <p:spPr>
          <a:xfrm>
            <a:off x="3044999" y="1024037"/>
            <a:ext cx="2646878" cy="461665"/>
          </a:xfrm>
          <a:prstGeom prst="rect">
            <a:avLst/>
          </a:prstGeom>
          <a:noFill/>
        </p:spPr>
        <p:txBody>
          <a:bodyPr wrap="none" rtlCol="0">
            <a:spAutoFit/>
          </a:bodyPr>
          <a:lstStyle/>
          <a:p>
            <a:r>
              <a:rPr lang="zh-CN" altLang="en-US" sz="2400" dirty="0" smtClean="0">
                <a:solidFill>
                  <a:schemeClr val="accent3"/>
                </a:solidFill>
                <a:latin typeface="方正颜宋简体" panose="02000000000000000000" pitchFamily="2" charset="-122"/>
                <a:ea typeface="方正颜宋简体" panose="02000000000000000000" pitchFamily="2" charset="-122"/>
              </a:rPr>
              <a:t>延时发货报备优化</a:t>
            </a:r>
            <a:endParaRPr lang="zh-CN" altLang="en-US" sz="2400" dirty="0">
              <a:solidFill>
                <a:schemeClr val="accent3"/>
              </a:solidFill>
              <a:latin typeface="方正颜宋简体" panose="02000000000000000000" pitchFamily="2" charset="-122"/>
              <a:ea typeface="方正颜宋简体" panose="02000000000000000000" pitchFamily="2" charset="-122"/>
            </a:endParaRPr>
          </a:p>
        </p:txBody>
      </p:sp>
      <p:sp>
        <p:nvSpPr>
          <p:cNvPr id="11" name="文本框 10"/>
          <p:cNvSpPr txBox="1"/>
          <p:nvPr/>
        </p:nvSpPr>
        <p:spPr>
          <a:xfrm>
            <a:off x="924339" y="1600101"/>
            <a:ext cx="9751387" cy="707886"/>
          </a:xfrm>
          <a:prstGeom prst="rect">
            <a:avLst/>
          </a:prstGeom>
          <a:noFill/>
        </p:spPr>
        <p:txBody>
          <a:bodyPr wrap="none" rtlCol="0">
            <a:spAutoFit/>
          </a:bodyPr>
          <a:lstStyle/>
          <a:p>
            <a:r>
              <a:rPr lang="zh-CN" altLang="en-US" sz="2000" b="1" dirty="0" smtClean="0">
                <a:latin typeface="方正颜宋简体" panose="02000000000000000000" pitchFamily="2" charset="-122"/>
                <a:ea typeface="方正颜宋简体" panose="02000000000000000000" pitchFamily="2" charset="-122"/>
              </a:rPr>
              <a:t>需求描述：</a:t>
            </a:r>
            <a:r>
              <a:rPr lang="en-US" altLang="zh-CN" sz="2000" dirty="0" smtClean="0">
                <a:latin typeface="方正颜宋简体" panose="02000000000000000000" pitchFamily="2" charset="-122"/>
                <a:ea typeface="方正颜宋简体" panose="02000000000000000000" pitchFamily="2" charset="-122"/>
              </a:rPr>
              <a:t>1.</a:t>
            </a:r>
            <a:r>
              <a:rPr lang="zh-CN" altLang="en-US" sz="2000" dirty="0" smtClean="0">
                <a:latin typeface="方正颜宋简体" panose="02000000000000000000" pitchFamily="2" charset="-122"/>
                <a:ea typeface="方正颜宋简体" panose="02000000000000000000" pitchFamily="2" charset="-122"/>
              </a:rPr>
              <a:t>添加有关延时发货报备的相关提示。</a:t>
            </a:r>
            <a:r>
              <a:rPr lang="en-US" altLang="zh-CN" sz="2000" dirty="0" smtClean="0">
                <a:latin typeface="方正颜宋简体" panose="02000000000000000000" pitchFamily="2" charset="-122"/>
                <a:ea typeface="方正颜宋简体" panose="02000000000000000000" pitchFamily="2" charset="-122"/>
              </a:rPr>
              <a:t>2.</a:t>
            </a:r>
            <a:r>
              <a:rPr lang="zh-CN" altLang="en-US" sz="2000" dirty="0" smtClean="0">
                <a:latin typeface="方正颜宋简体" panose="02000000000000000000" pitchFamily="2" charset="-122"/>
                <a:ea typeface="方正颜宋简体" panose="02000000000000000000" pitchFamily="2" charset="-122"/>
              </a:rPr>
              <a:t>新增或者查看报备单时上传的图</a:t>
            </a:r>
            <a:endParaRPr lang="en-US" altLang="zh-CN" sz="2000" dirty="0" smtClean="0">
              <a:latin typeface="方正颜宋简体" panose="02000000000000000000" pitchFamily="2" charset="-122"/>
              <a:ea typeface="方正颜宋简体" panose="02000000000000000000" pitchFamily="2" charset="-122"/>
            </a:endParaRPr>
          </a:p>
          <a:p>
            <a:r>
              <a:rPr lang="zh-CN" altLang="en-US" sz="2000" dirty="0" smtClean="0">
                <a:latin typeface="方正颜宋简体" panose="02000000000000000000" pitchFamily="2" charset="-122"/>
                <a:ea typeface="方正颜宋简体" panose="02000000000000000000" pitchFamily="2" charset="-122"/>
              </a:rPr>
              <a:t>片为缩略图。添加可以查看原图的功能。</a:t>
            </a:r>
            <a:endParaRPr lang="zh-CN" altLang="en-US" sz="2000" dirty="0">
              <a:latin typeface="方正颜宋简体" panose="02000000000000000000" pitchFamily="2" charset="-122"/>
              <a:ea typeface="方正颜宋简体" panose="02000000000000000000" pitchFamily="2" charset="-122"/>
            </a:endParaRPr>
          </a:p>
        </p:txBody>
      </p:sp>
      <p:sp>
        <p:nvSpPr>
          <p:cNvPr id="17" name="文本框 16"/>
          <p:cNvSpPr txBox="1"/>
          <p:nvPr/>
        </p:nvSpPr>
        <p:spPr>
          <a:xfrm>
            <a:off x="1100783" y="6352629"/>
            <a:ext cx="8182048" cy="400110"/>
          </a:xfrm>
          <a:prstGeom prst="rect">
            <a:avLst/>
          </a:prstGeom>
          <a:noFill/>
        </p:spPr>
        <p:txBody>
          <a:bodyPr wrap="none" rtlCol="0">
            <a:spAutoFit/>
          </a:bodyPr>
          <a:lstStyle/>
          <a:p>
            <a:r>
              <a:rPr lang="zh-CN" altLang="en-US" sz="2000" b="1" dirty="0">
                <a:latin typeface="方正颜宋简体" panose="02000000000000000000" pitchFamily="2" charset="-122"/>
                <a:ea typeface="方正颜宋简体" panose="02000000000000000000" pitchFamily="2" charset="-122"/>
              </a:rPr>
              <a:t>学会了</a:t>
            </a:r>
            <a:r>
              <a:rPr lang="zh-CN" altLang="en-US" sz="2000" b="1" dirty="0" smtClean="0">
                <a:latin typeface="方正颜宋简体" panose="02000000000000000000" pitchFamily="2" charset="-122"/>
                <a:ea typeface="方正颜宋简体" panose="02000000000000000000" pitchFamily="2" charset="-122"/>
              </a:rPr>
              <a:t>：</a:t>
            </a:r>
            <a:r>
              <a:rPr lang="en-US" altLang="zh-CN" sz="2000" dirty="0" smtClean="0">
                <a:latin typeface="方正颜宋简体" panose="02000000000000000000" pitchFamily="2" charset="-122"/>
                <a:ea typeface="方正颜宋简体" panose="02000000000000000000" pitchFamily="2" charset="-122"/>
              </a:rPr>
              <a:t>1.</a:t>
            </a:r>
            <a:r>
              <a:rPr lang="zh-CN" altLang="en-US" sz="2000" dirty="0" smtClean="0">
                <a:latin typeface="方正颜宋简体" panose="02000000000000000000" pitchFamily="2" charset="-122"/>
                <a:ea typeface="方正颜宋简体" panose="02000000000000000000" pitchFamily="2" charset="-122"/>
              </a:rPr>
              <a:t>完整的上线流程。</a:t>
            </a:r>
            <a:r>
              <a:rPr lang="en-US" altLang="zh-CN" sz="2000" dirty="0">
                <a:latin typeface="方正颜宋简体" panose="02000000000000000000" pitchFamily="2" charset="-122"/>
                <a:ea typeface="方正颜宋简体" panose="02000000000000000000" pitchFamily="2" charset="-122"/>
              </a:rPr>
              <a:t>2</a:t>
            </a:r>
            <a:r>
              <a:rPr lang="en-US" altLang="zh-CN" sz="2000" dirty="0" smtClean="0">
                <a:latin typeface="方正颜宋简体" panose="02000000000000000000" pitchFamily="2" charset="-122"/>
                <a:ea typeface="方正颜宋简体" panose="02000000000000000000" pitchFamily="2" charset="-122"/>
              </a:rPr>
              <a:t>.Git</a:t>
            </a:r>
            <a:r>
              <a:rPr lang="zh-CN" altLang="en-US" sz="2000" dirty="0" smtClean="0">
                <a:latin typeface="方正颜宋简体" panose="02000000000000000000" pitchFamily="2" charset="-122"/>
                <a:ea typeface="方正颜宋简体" panose="02000000000000000000" pitchFamily="2" charset="-122"/>
              </a:rPr>
              <a:t>的使用。</a:t>
            </a:r>
            <a:r>
              <a:rPr lang="en-US" altLang="zh-CN" sz="2000" dirty="0" smtClean="0">
                <a:latin typeface="方正颜宋简体" panose="02000000000000000000" pitchFamily="2" charset="-122"/>
                <a:ea typeface="方正颜宋简体" panose="02000000000000000000" pitchFamily="2" charset="-122"/>
              </a:rPr>
              <a:t>3.J-One</a:t>
            </a:r>
            <a:r>
              <a:rPr lang="zh-CN" altLang="en-US" sz="2000" dirty="0" smtClean="0">
                <a:latin typeface="方正颜宋简体" panose="02000000000000000000" pitchFamily="2" charset="-122"/>
                <a:ea typeface="方正颜宋简体" panose="02000000000000000000" pitchFamily="2" charset="-122"/>
              </a:rPr>
              <a:t>的基本使用</a:t>
            </a:r>
            <a:r>
              <a:rPr lang="zh-CN" altLang="en-US" sz="2000" dirty="0" smtClean="0">
                <a:latin typeface="方正颜宋简体" panose="02000000000000000000" pitchFamily="2" charset="-122"/>
                <a:ea typeface="方正颜宋简体" panose="02000000000000000000" pitchFamily="2" charset="-122"/>
              </a:rPr>
              <a:t>。</a:t>
            </a:r>
            <a:endParaRPr lang="zh-CN" altLang="en-US" sz="2000" dirty="0">
              <a:latin typeface="方正颜宋简体" panose="02000000000000000000" pitchFamily="2" charset="-122"/>
              <a:ea typeface="方正颜宋简体" panose="02000000000000000000" pitchFamily="2" charset="-122"/>
            </a:endParaRPr>
          </a:p>
        </p:txBody>
      </p:sp>
      <p:pic>
        <p:nvPicPr>
          <p:cNvPr id="2" name="图片 1"/>
          <p:cNvPicPr>
            <a:picLocks noChangeAspect="1"/>
          </p:cNvPicPr>
          <p:nvPr/>
        </p:nvPicPr>
        <p:blipFill>
          <a:blip r:embed="rId3"/>
          <a:stretch>
            <a:fillRect/>
          </a:stretch>
        </p:blipFill>
        <p:spPr>
          <a:xfrm>
            <a:off x="524720" y="2295860"/>
            <a:ext cx="5544616" cy="1511383"/>
          </a:xfrm>
          <a:prstGeom prst="rect">
            <a:avLst/>
          </a:prstGeom>
        </p:spPr>
      </p:pic>
      <p:pic>
        <p:nvPicPr>
          <p:cNvPr id="3" name="图片 2"/>
          <p:cNvPicPr>
            <a:picLocks noChangeAspect="1"/>
          </p:cNvPicPr>
          <p:nvPr/>
        </p:nvPicPr>
        <p:blipFill>
          <a:blip r:embed="rId4"/>
          <a:stretch>
            <a:fillRect/>
          </a:stretch>
        </p:blipFill>
        <p:spPr>
          <a:xfrm>
            <a:off x="1601961" y="4053528"/>
            <a:ext cx="2886075" cy="1238250"/>
          </a:xfrm>
          <a:prstGeom prst="rect">
            <a:avLst/>
          </a:prstGeom>
        </p:spPr>
      </p:pic>
      <p:pic>
        <p:nvPicPr>
          <p:cNvPr id="4" name="图片 3"/>
          <p:cNvPicPr>
            <a:picLocks noChangeAspect="1"/>
          </p:cNvPicPr>
          <p:nvPr/>
        </p:nvPicPr>
        <p:blipFill>
          <a:blip r:embed="rId5"/>
          <a:stretch>
            <a:fillRect/>
          </a:stretch>
        </p:blipFill>
        <p:spPr>
          <a:xfrm>
            <a:off x="5349255" y="3904357"/>
            <a:ext cx="6898261" cy="1701006"/>
          </a:xfrm>
          <a:prstGeom prst="rect">
            <a:avLst/>
          </a:prstGeom>
        </p:spPr>
      </p:pic>
    </p:spTree>
    <p:extLst>
      <p:ext uri="{BB962C8B-B14F-4D97-AF65-F5344CB8AC3E}">
        <p14:creationId xmlns:p14="http://schemas.microsoft.com/office/powerpoint/2010/main" val="292918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36687" y="808013"/>
            <a:ext cx="12385376" cy="14590"/>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96727" y="299383"/>
            <a:ext cx="2709396" cy="523220"/>
          </a:xfrm>
          <a:prstGeom prst="rect">
            <a:avLst/>
          </a:prstGeom>
          <a:noFill/>
        </p:spPr>
        <p:txBody>
          <a:bodyPr wrap="none" rtlCol="0">
            <a:spAutoFit/>
          </a:bodyPr>
          <a:lstStyle/>
          <a:p>
            <a:r>
              <a:rPr lang="zh-CN" altLang="en-US" sz="2800" b="1" dirty="0" smtClean="0">
                <a:solidFill>
                  <a:schemeClr val="accent3"/>
                </a:solidFill>
                <a:latin typeface="方正颜宋简体" panose="02000000000000000000" pitchFamily="2" charset="-122"/>
                <a:ea typeface="方正颜宋简体" panose="02000000000000000000" pitchFamily="2" charset="-122"/>
              </a:rPr>
              <a:t>主要事件和成果</a:t>
            </a:r>
            <a:endParaRPr lang="zh-CN" altLang="en-US" sz="2800" b="1" dirty="0">
              <a:solidFill>
                <a:schemeClr val="accent3"/>
              </a:solidFill>
              <a:latin typeface="方正颜宋简体" panose="02000000000000000000" pitchFamily="2" charset="-122"/>
              <a:ea typeface="方正颜宋简体" panose="02000000000000000000" pitchFamily="2" charset="-122"/>
            </a:endParaRPr>
          </a:p>
        </p:txBody>
      </p:sp>
      <p:sp>
        <p:nvSpPr>
          <p:cNvPr id="2" name="文本框 1"/>
          <p:cNvSpPr txBox="1"/>
          <p:nvPr/>
        </p:nvSpPr>
        <p:spPr>
          <a:xfrm>
            <a:off x="743609" y="946254"/>
            <a:ext cx="1704313" cy="461665"/>
          </a:xfrm>
          <a:prstGeom prst="rect">
            <a:avLst/>
          </a:prstGeom>
          <a:noFill/>
        </p:spPr>
        <p:txBody>
          <a:bodyPr wrap="none" rtlCol="0">
            <a:spAutoFit/>
          </a:bodyPr>
          <a:lstStyle/>
          <a:p>
            <a:pPr marL="285750" indent="-285750">
              <a:buFont typeface="Arial" panose="020B0604020202020204" pitchFamily="34" charset="0"/>
              <a:buChar char="•"/>
            </a:pPr>
            <a:r>
              <a:rPr lang="zh-CN" altLang="en-US" sz="2400" dirty="0" smtClean="0">
                <a:latin typeface="方正颜宋简体" panose="02000000000000000000" pitchFamily="2" charset="-122"/>
                <a:ea typeface="方正颜宋简体" panose="02000000000000000000" pitchFamily="2" charset="-122"/>
              </a:rPr>
              <a:t>集约订单</a:t>
            </a:r>
            <a:endParaRPr lang="zh-CN" altLang="en-US" sz="2400" dirty="0">
              <a:latin typeface="方正颜宋简体" panose="02000000000000000000" pitchFamily="2" charset="-122"/>
              <a:ea typeface="方正颜宋简体" panose="02000000000000000000" pitchFamily="2" charset="-122"/>
            </a:endParaRPr>
          </a:p>
        </p:txBody>
      </p:sp>
      <p:sp>
        <p:nvSpPr>
          <p:cNvPr id="3" name="文本框 2"/>
          <p:cNvSpPr txBox="1"/>
          <p:nvPr/>
        </p:nvSpPr>
        <p:spPr>
          <a:xfrm>
            <a:off x="743609" y="1418929"/>
            <a:ext cx="12106199" cy="923330"/>
          </a:xfrm>
          <a:prstGeom prst="rect">
            <a:avLst/>
          </a:prstGeom>
          <a:noFill/>
        </p:spPr>
        <p:txBody>
          <a:bodyPr wrap="none" rtlCol="0">
            <a:spAutoFit/>
          </a:bodyPr>
          <a:lstStyle/>
          <a:p>
            <a:r>
              <a:rPr lang="zh-CN" altLang="en-US" dirty="0" smtClean="0">
                <a:latin typeface="方正颜宋简体" panose="02000000000000000000" pitchFamily="2" charset="-122"/>
                <a:ea typeface="方正颜宋简体" panose="02000000000000000000" pitchFamily="2" charset="-122"/>
              </a:rPr>
              <a:t>需求</a:t>
            </a:r>
            <a:r>
              <a:rPr lang="zh-CN" altLang="en-US" dirty="0">
                <a:latin typeface="方正颜宋简体" panose="02000000000000000000" pitchFamily="2" charset="-122"/>
                <a:ea typeface="方正颜宋简体" panose="02000000000000000000" pitchFamily="2" charset="-122"/>
              </a:rPr>
              <a:t>描述</a:t>
            </a:r>
            <a:r>
              <a:rPr lang="zh-CN" altLang="en-US" dirty="0" smtClean="0">
                <a:latin typeface="方正颜宋简体" panose="02000000000000000000" pitchFamily="2" charset="-122"/>
                <a:ea typeface="方正颜宋简体" panose="02000000000000000000" pitchFamily="2" charset="-122"/>
              </a:rPr>
              <a:t>：商家</a:t>
            </a:r>
            <a:r>
              <a:rPr lang="zh-CN" altLang="en-US" dirty="0">
                <a:latin typeface="方正颜宋简体" panose="02000000000000000000" pitchFamily="2" charset="-122"/>
                <a:ea typeface="方正颜宋简体" panose="02000000000000000000" pitchFamily="2" charset="-122"/>
              </a:rPr>
              <a:t>后台可以向商家展示处于集约暂停中的</a:t>
            </a:r>
            <a:r>
              <a:rPr lang="zh-CN" altLang="en-US" dirty="0" smtClean="0">
                <a:latin typeface="方正颜宋简体" panose="02000000000000000000" pitchFamily="2" charset="-122"/>
                <a:ea typeface="方正颜宋简体" panose="02000000000000000000" pitchFamily="2" charset="-122"/>
              </a:rPr>
              <a:t>订单。</a:t>
            </a:r>
            <a:endParaRPr lang="en-US" altLang="zh-CN" dirty="0" smtClean="0">
              <a:latin typeface="方正颜宋简体" panose="02000000000000000000" pitchFamily="2" charset="-122"/>
              <a:ea typeface="方正颜宋简体" panose="02000000000000000000" pitchFamily="2" charset="-122"/>
            </a:endParaRPr>
          </a:p>
          <a:p>
            <a:r>
              <a:rPr lang="en-US" altLang="zh-CN" dirty="0">
                <a:latin typeface="方正颜宋简体" panose="02000000000000000000" pitchFamily="2" charset="-122"/>
                <a:ea typeface="方正颜宋简体" panose="02000000000000000000" pitchFamily="2" charset="-122"/>
              </a:rPr>
              <a:t>	  ECLP</a:t>
            </a:r>
            <a:r>
              <a:rPr lang="zh-CN" altLang="en-US" dirty="0">
                <a:latin typeface="方正颜宋简体" panose="02000000000000000000" pitchFamily="2" charset="-122"/>
                <a:ea typeface="方正颜宋简体" panose="02000000000000000000" pitchFamily="2" charset="-122"/>
              </a:rPr>
              <a:t>入仓商家后台</a:t>
            </a:r>
            <a:r>
              <a:rPr lang="en-US" altLang="zh-CN" dirty="0">
                <a:latin typeface="方正颜宋简体" panose="02000000000000000000" pitchFamily="2" charset="-122"/>
                <a:ea typeface="方正颜宋简体" panose="02000000000000000000" pitchFamily="2" charset="-122"/>
              </a:rPr>
              <a:t>-</a:t>
            </a:r>
            <a:r>
              <a:rPr lang="zh-CN" altLang="en-US" dirty="0">
                <a:latin typeface="方正颜宋简体" panose="02000000000000000000" pitchFamily="2" charset="-122"/>
                <a:ea typeface="方正颜宋简体" panose="02000000000000000000" pitchFamily="2" charset="-122"/>
              </a:rPr>
              <a:t>订单查询与跟踪（</a:t>
            </a:r>
            <a:r>
              <a:rPr lang="en-US" altLang="zh-CN" dirty="0">
                <a:latin typeface="方正颜宋简体" panose="02000000000000000000" pitchFamily="2" charset="-122"/>
                <a:ea typeface="方正颜宋简体" panose="02000000000000000000" pitchFamily="2" charset="-122"/>
              </a:rPr>
              <a:t>sop</a:t>
            </a:r>
            <a:r>
              <a:rPr lang="zh-CN" altLang="en-US" dirty="0">
                <a:latin typeface="方正颜宋简体" panose="02000000000000000000" pitchFamily="2" charset="-122"/>
                <a:ea typeface="方正颜宋简体" panose="02000000000000000000" pitchFamily="2" charset="-122"/>
              </a:rPr>
              <a:t>）列表页</a:t>
            </a:r>
            <a:r>
              <a:rPr lang="en-US" altLang="zh-CN" dirty="0">
                <a:latin typeface="方正颜宋简体" panose="02000000000000000000" pitchFamily="2" charset="-122"/>
                <a:ea typeface="方正颜宋简体" panose="02000000000000000000" pitchFamily="2" charset="-122"/>
              </a:rPr>
              <a:t>-</a:t>
            </a:r>
            <a:r>
              <a:rPr lang="zh-CN" altLang="en-US" dirty="0">
                <a:latin typeface="方正颜宋简体" panose="02000000000000000000" pitchFamily="2" charset="-122"/>
                <a:ea typeface="方正颜宋简体" panose="02000000000000000000" pitchFamily="2" charset="-122"/>
              </a:rPr>
              <a:t>增加集约暂停状态</a:t>
            </a:r>
            <a:r>
              <a:rPr lang="en-US" altLang="zh-CN" dirty="0">
                <a:latin typeface="方正颜宋简体" panose="02000000000000000000" pitchFamily="2" charset="-122"/>
                <a:ea typeface="方正颜宋简体" panose="02000000000000000000" pitchFamily="2" charset="-122"/>
              </a:rPr>
              <a:t>TAB</a:t>
            </a:r>
            <a:r>
              <a:rPr lang="zh-CN" altLang="en-US" dirty="0" smtClean="0">
                <a:latin typeface="方正颜宋简体" panose="02000000000000000000" pitchFamily="2" charset="-122"/>
                <a:ea typeface="方正颜宋简体" panose="02000000000000000000" pitchFamily="2" charset="-122"/>
              </a:rPr>
              <a:t>签，并且对调度中的订单只能</a:t>
            </a:r>
            <a:endParaRPr lang="en-US" altLang="zh-CN" dirty="0" smtClean="0">
              <a:latin typeface="方正颜宋简体" panose="02000000000000000000" pitchFamily="2" charset="-122"/>
              <a:ea typeface="方正颜宋简体" panose="02000000000000000000" pitchFamily="2" charset="-122"/>
            </a:endParaRPr>
          </a:p>
          <a:p>
            <a:r>
              <a:rPr lang="en-US" altLang="zh-CN" dirty="0">
                <a:latin typeface="方正颜宋简体" panose="02000000000000000000" pitchFamily="2" charset="-122"/>
                <a:ea typeface="方正颜宋简体" panose="02000000000000000000" pitchFamily="2" charset="-122"/>
              </a:rPr>
              <a:t>	 </a:t>
            </a:r>
            <a:r>
              <a:rPr lang="en-US" altLang="zh-CN" dirty="0" smtClean="0">
                <a:latin typeface="方正颜宋简体" panose="02000000000000000000" pitchFamily="2" charset="-122"/>
                <a:ea typeface="方正颜宋简体" panose="02000000000000000000" pitchFamily="2" charset="-122"/>
              </a:rPr>
              <a:t> </a:t>
            </a:r>
            <a:r>
              <a:rPr lang="zh-CN" altLang="en-US" dirty="0" smtClean="0">
                <a:latin typeface="方正颜宋简体" panose="02000000000000000000" pitchFamily="2" charset="-122"/>
                <a:ea typeface="方正颜宋简体" panose="02000000000000000000" pitchFamily="2" charset="-122"/>
              </a:rPr>
              <a:t>进行查看操作。</a:t>
            </a:r>
            <a:endParaRPr lang="en-US" altLang="zh-CN" dirty="0" smtClean="0">
              <a:latin typeface="方正颜宋简体" panose="02000000000000000000" pitchFamily="2" charset="-122"/>
              <a:ea typeface="方正颜宋简体" panose="02000000000000000000" pitchFamily="2" charset="-122"/>
            </a:endParaRPr>
          </a:p>
        </p:txBody>
      </p:sp>
      <p:pic>
        <p:nvPicPr>
          <p:cNvPr id="4" name="图片 3"/>
          <p:cNvPicPr>
            <a:picLocks noChangeAspect="1"/>
          </p:cNvPicPr>
          <p:nvPr/>
        </p:nvPicPr>
        <p:blipFill>
          <a:blip r:embed="rId3"/>
          <a:stretch>
            <a:fillRect/>
          </a:stretch>
        </p:blipFill>
        <p:spPr>
          <a:xfrm>
            <a:off x="1820863" y="2536205"/>
            <a:ext cx="7844890" cy="3964364"/>
          </a:xfrm>
          <a:prstGeom prst="rect">
            <a:avLst/>
          </a:prstGeom>
        </p:spPr>
      </p:pic>
    </p:spTree>
    <p:extLst>
      <p:ext uri="{BB962C8B-B14F-4D97-AF65-F5344CB8AC3E}">
        <p14:creationId xmlns:p14="http://schemas.microsoft.com/office/powerpoint/2010/main" val="1010026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36687" y="808013"/>
            <a:ext cx="12385376" cy="14590"/>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96727" y="299383"/>
            <a:ext cx="2709396" cy="523220"/>
          </a:xfrm>
          <a:prstGeom prst="rect">
            <a:avLst/>
          </a:prstGeom>
          <a:noFill/>
        </p:spPr>
        <p:txBody>
          <a:bodyPr wrap="none" rtlCol="0">
            <a:spAutoFit/>
          </a:bodyPr>
          <a:lstStyle/>
          <a:p>
            <a:r>
              <a:rPr lang="zh-CN" altLang="en-US" sz="2800" b="1" dirty="0" smtClean="0">
                <a:solidFill>
                  <a:schemeClr val="accent3"/>
                </a:solidFill>
                <a:latin typeface="方正颜宋简体" panose="02000000000000000000" pitchFamily="2" charset="-122"/>
                <a:ea typeface="方正颜宋简体" panose="02000000000000000000" pitchFamily="2" charset="-122"/>
              </a:rPr>
              <a:t>主要事件和成果</a:t>
            </a:r>
            <a:endParaRPr lang="zh-CN" altLang="en-US" sz="2800" b="1" dirty="0">
              <a:solidFill>
                <a:schemeClr val="accent3"/>
              </a:solidFill>
              <a:latin typeface="方正颜宋简体" panose="02000000000000000000" pitchFamily="2" charset="-122"/>
              <a:ea typeface="方正颜宋简体" panose="02000000000000000000" pitchFamily="2" charset="-122"/>
            </a:endParaRPr>
          </a:p>
        </p:txBody>
      </p:sp>
      <p:sp>
        <p:nvSpPr>
          <p:cNvPr id="2" name="文本框 1"/>
          <p:cNvSpPr txBox="1"/>
          <p:nvPr/>
        </p:nvSpPr>
        <p:spPr>
          <a:xfrm>
            <a:off x="743609" y="946254"/>
            <a:ext cx="2935419" cy="461665"/>
          </a:xfrm>
          <a:prstGeom prst="rect">
            <a:avLst/>
          </a:prstGeom>
          <a:noFill/>
        </p:spPr>
        <p:txBody>
          <a:bodyPr wrap="none" rtlCol="0">
            <a:spAutoFit/>
          </a:bodyPr>
          <a:lstStyle/>
          <a:p>
            <a:pPr marL="285750" indent="-285750">
              <a:buFont typeface="Arial" panose="020B0604020202020204" pitchFamily="34" charset="0"/>
              <a:buChar char="•"/>
            </a:pPr>
            <a:r>
              <a:rPr lang="zh-CN" altLang="en-US" sz="2400" dirty="0" smtClean="0">
                <a:latin typeface="方正颜宋简体" panose="02000000000000000000" pitchFamily="2" charset="-122"/>
                <a:ea typeface="方正颜宋简体" panose="02000000000000000000" pitchFamily="2" charset="-122"/>
              </a:rPr>
              <a:t>集约订单业务流程</a:t>
            </a:r>
            <a:endParaRPr lang="zh-CN" altLang="en-US" sz="2400" dirty="0">
              <a:latin typeface="方正颜宋简体" panose="02000000000000000000" pitchFamily="2" charset="-122"/>
              <a:ea typeface="方正颜宋简体" panose="02000000000000000000" pitchFamily="2" charset="-122"/>
            </a:endParaRPr>
          </a:p>
        </p:txBody>
      </p:sp>
      <p:sp>
        <p:nvSpPr>
          <p:cNvPr id="8" name="文本框 7"/>
          <p:cNvSpPr txBox="1"/>
          <p:nvPr/>
        </p:nvSpPr>
        <p:spPr>
          <a:xfrm>
            <a:off x="1676847" y="2299037"/>
            <a:ext cx="2687080" cy="707886"/>
          </a:xfrm>
          <a:prstGeom prst="rect">
            <a:avLst/>
          </a:prstGeom>
          <a:noFill/>
        </p:spPr>
        <p:txBody>
          <a:bodyPr wrap="square" rtlCol="0">
            <a:spAutoFit/>
          </a:bodyPr>
          <a:lstStyle/>
          <a:p>
            <a:r>
              <a:rPr lang="zh-CN" altLang="en-US" sz="2000" dirty="0" smtClean="0">
                <a:latin typeface="方正颜宋简体" panose="02000000000000000000" pitchFamily="2" charset="-122"/>
                <a:ea typeface="方正颜宋简体" panose="02000000000000000000" pitchFamily="2" charset="-122"/>
              </a:rPr>
              <a:t>为什么使用</a:t>
            </a:r>
            <a:r>
              <a:rPr lang="en-US" altLang="zh-CN" sz="2000" dirty="0" err="1" smtClean="0">
                <a:latin typeface="方正颜宋简体" panose="02000000000000000000" pitchFamily="2" charset="-122"/>
                <a:ea typeface="方正颜宋简体" panose="02000000000000000000" pitchFamily="2" charset="-122"/>
              </a:rPr>
              <a:t>Jsf</a:t>
            </a:r>
            <a:r>
              <a:rPr lang="zh-CN" altLang="en-US" sz="2000" dirty="0" smtClean="0">
                <a:latin typeface="方正颜宋简体" panose="02000000000000000000" pitchFamily="2" charset="-122"/>
                <a:ea typeface="方正颜宋简体" panose="02000000000000000000" pitchFamily="2" charset="-122"/>
              </a:rPr>
              <a:t>？</a:t>
            </a:r>
            <a:endParaRPr lang="en-US" altLang="zh-CN" sz="2000" dirty="0" smtClean="0">
              <a:latin typeface="方正颜宋简体" panose="02000000000000000000" pitchFamily="2" charset="-122"/>
              <a:ea typeface="方正颜宋简体" panose="02000000000000000000" pitchFamily="2" charset="-122"/>
            </a:endParaRPr>
          </a:p>
          <a:p>
            <a:r>
              <a:rPr lang="zh-CN" altLang="en-US" sz="2000" dirty="0" smtClean="0">
                <a:latin typeface="方正颜宋简体" panose="02000000000000000000" pitchFamily="2" charset="-122"/>
                <a:ea typeface="方正颜宋简体" panose="02000000000000000000" pitchFamily="2" charset="-122"/>
              </a:rPr>
              <a:t>为什么使用</a:t>
            </a:r>
            <a:r>
              <a:rPr lang="en-US" altLang="zh-CN" sz="2000" dirty="0" err="1" smtClean="0">
                <a:latin typeface="方正颜宋简体" panose="02000000000000000000" pitchFamily="2" charset="-122"/>
                <a:ea typeface="方正颜宋简体" panose="02000000000000000000" pitchFamily="2" charset="-122"/>
              </a:rPr>
              <a:t>JimDB</a:t>
            </a:r>
            <a:r>
              <a:rPr lang="zh-CN" altLang="en-US" sz="2000" dirty="0" smtClean="0">
                <a:latin typeface="方正颜宋简体" panose="02000000000000000000" pitchFamily="2" charset="-122"/>
                <a:ea typeface="方正颜宋简体" panose="02000000000000000000" pitchFamily="2" charset="-122"/>
              </a:rPr>
              <a:t>？</a:t>
            </a:r>
            <a:endParaRPr lang="zh-CN" altLang="en-US" sz="2000" dirty="0">
              <a:latin typeface="方正颜宋简体" panose="02000000000000000000" pitchFamily="2" charset="-122"/>
              <a:ea typeface="方正颜宋简体" panose="02000000000000000000" pitchFamily="2" charset="-122"/>
            </a:endParaRPr>
          </a:p>
        </p:txBody>
      </p:sp>
      <p:sp>
        <p:nvSpPr>
          <p:cNvPr id="9" name="文本框 8"/>
          <p:cNvSpPr txBox="1"/>
          <p:nvPr/>
        </p:nvSpPr>
        <p:spPr>
          <a:xfrm>
            <a:off x="4683725" y="2584687"/>
            <a:ext cx="3802115" cy="400110"/>
          </a:xfrm>
          <a:prstGeom prst="rect">
            <a:avLst/>
          </a:prstGeom>
          <a:noFill/>
        </p:spPr>
        <p:txBody>
          <a:bodyPr wrap="square" rtlCol="0">
            <a:spAutoFit/>
          </a:bodyPr>
          <a:lstStyle/>
          <a:p>
            <a:r>
              <a:rPr lang="zh-CN" altLang="en-US" sz="2000" dirty="0" smtClean="0">
                <a:solidFill>
                  <a:schemeClr val="accent3"/>
                </a:solidFill>
                <a:latin typeface="方正颜宋简体" panose="02000000000000000000" pitchFamily="2" charset="-122"/>
                <a:ea typeface="方正颜宋简体" panose="02000000000000000000" pitchFamily="2" charset="-122"/>
              </a:rPr>
              <a:t>使用</a:t>
            </a:r>
            <a:r>
              <a:rPr lang="en-US" altLang="zh-CN" sz="2000" dirty="0" smtClean="0">
                <a:solidFill>
                  <a:schemeClr val="accent3"/>
                </a:solidFill>
                <a:latin typeface="方正颜宋简体" panose="02000000000000000000" pitchFamily="2" charset="-122"/>
                <a:ea typeface="方正颜宋简体" panose="02000000000000000000" pitchFamily="2" charset="-122"/>
              </a:rPr>
              <a:t>Ump</a:t>
            </a:r>
            <a:r>
              <a:rPr lang="zh-CN" altLang="en-US" sz="2000" dirty="0" smtClean="0">
                <a:solidFill>
                  <a:schemeClr val="accent3"/>
                </a:solidFill>
                <a:latin typeface="方正颜宋简体" panose="02000000000000000000" pitchFamily="2" charset="-122"/>
                <a:ea typeface="方正颜宋简体" panose="02000000000000000000" pitchFamily="2" charset="-122"/>
              </a:rPr>
              <a:t>对关键流程进行监控</a:t>
            </a:r>
            <a:endParaRPr lang="zh-CN" altLang="en-US" sz="2000" dirty="0">
              <a:solidFill>
                <a:schemeClr val="accent3"/>
              </a:solidFill>
              <a:latin typeface="方正颜宋简体" panose="02000000000000000000" pitchFamily="2" charset="-122"/>
              <a:ea typeface="方正颜宋简体" panose="02000000000000000000" pitchFamily="2" charset="-122"/>
            </a:endParaRPr>
          </a:p>
        </p:txBody>
      </p:sp>
      <p:sp>
        <p:nvSpPr>
          <p:cNvPr id="10" name="椭圆形标注 9"/>
          <p:cNvSpPr/>
          <p:nvPr/>
        </p:nvSpPr>
        <p:spPr>
          <a:xfrm>
            <a:off x="8805639" y="1024037"/>
            <a:ext cx="3096344" cy="2191612"/>
          </a:xfrm>
          <a:prstGeom prst="wedgeEllipseCallou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altLang="zh-CN" dirty="0" smtClean="0"/>
              <a:t>1.</a:t>
            </a:r>
            <a:r>
              <a:rPr lang="zh-CN" altLang="en-US" dirty="0" smtClean="0"/>
              <a:t>熟悉了业务流程</a:t>
            </a:r>
            <a:endParaRPr lang="en-US" altLang="zh-CN" dirty="0" smtClean="0"/>
          </a:p>
          <a:p>
            <a:r>
              <a:rPr lang="en-US" altLang="zh-CN" dirty="0" smtClean="0"/>
              <a:t>2.</a:t>
            </a:r>
            <a:r>
              <a:rPr lang="zh-CN" altLang="en-US" dirty="0" smtClean="0"/>
              <a:t>了解了不同系统之间如何协作</a:t>
            </a:r>
            <a:endParaRPr lang="en-US" altLang="zh-CN" dirty="0" smtClean="0"/>
          </a:p>
        </p:txBody>
      </p:sp>
      <p:pic>
        <p:nvPicPr>
          <p:cNvPr id="11" name="图片 10"/>
          <p:cNvPicPr>
            <a:picLocks noChangeAspect="1"/>
          </p:cNvPicPr>
          <p:nvPr/>
        </p:nvPicPr>
        <p:blipFill>
          <a:blip r:embed="rId3"/>
          <a:stretch>
            <a:fillRect/>
          </a:stretch>
        </p:blipFill>
        <p:spPr>
          <a:xfrm>
            <a:off x="1100783" y="3544317"/>
            <a:ext cx="8715072" cy="3051220"/>
          </a:xfrm>
          <a:prstGeom prst="rect">
            <a:avLst/>
          </a:prstGeom>
        </p:spPr>
      </p:pic>
    </p:spTree>
    <p:extLst>
      <p:ext uri="{BB962C8B-B14F-4D97-AF65-F5344CB8AC3E}">
        <p14:creationId xmlns:p14="http://schemas.microsoft.com/office/powerpoint/2010/main" val="18782297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36687" y="808013"/>
            <a:ext cx="12385376" cy="14590"/>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96727" y="299383"/>
            <a:ext cx="2709396" cy="523220"/>
          </a:xfrm>
          <a:prstGeom prst="rect">
            <a:avLst/>
          </a:prstGeom>
          <a:noFill/>
        </p:spPr>
        <p:txBody>
          <a:bodyPr wrap="none" rtlCol="0">
            <a:spAutoFit/>
          </a:bodyPr>
          <a:lstStyle/>
          <a:p>
            <a:r>
              <a:rPr lang="zh-CN" altLang="en-US" sz="2800" b="1" dirty="0" smtClean="0">
                <a:solidFill>
                  <a:schemeClr val="accent3"/>
                </a:solidFill>
                <a:latin typeface="方正颜宋简体" panose="02000000000000000000" pitchFamily="2" charset="-122"/>
                <a:ea typeface="方正颜宋简体" panose="02000000000000000000" pitchFamily="2" charset="-122"/>
              </a:rPr>
              <a:t>主要事件和成果</a:t>
            </a:r>
            <a:endParaRPr lang="zh-CN" altLang="en-US" sz="2800" b="1" dirty="0">
              <a:solidFill>
                <a:schemeClr val="accent3"/>
              </a:solidFill>
              <a:latin typeface="方正颜宋简体" panose="02000000000000000000" pitchFamily="2" charset="-122"/>
              <a:ea typeface="方正颜宋简体" panose="02000000000000000000" pitchFamily="2" charset="-122"/>
            </a:endParaRPr>
          </a:p>
        </p:txBody>
      </p:sp>
      <p:sp>
        <p:nvSpPr>
          <p:cNvPr id="2" name="文本框 1"/>
          <p:cNvSpPr txBox="1"/>
          <p:nvPr/>
        </p:nvSpPr>
        <p:spPr>
          <a:xfrm>
            <a:off x="740743" y="869568"/>
            <a:ext cx="2319866" cy="461665"/>
          </a:xfrm>
          <a:prstGeom prst="rect">
            <a:avLst/>
          </a:prstGeom>
          <a:noFill/>
        </p:spPr>
        <p:txBody>
          <a:bodyPr wrap="none" rtlCol="0">
            <a:spAutoFit/>
          </a:bodyPr>
          <a:lstStyle/>
          <a:p>
            <a:pPr marL="285750" indent="-285750">
              <a:buFont typeface="Arial" panose="020B0604020202020204" pitchFamily="34" charset="0"/>
              <a:buChar char="•"/>
            </a:pPr>
            <a:r>
              <a:rPr lang="zh-CN" altLang="en-US" sz="2400" dirty="0" smtClean="0">
                <a:latin typeface="方正颜宋简体" panose="02000000000000000000" pitchFamily="2" charset="-122"/>
                <a:ea typeface="方正颜宋简体" panose="02000000000000000000" pitchFamily="2" charset="-122"/>
              </a:rPr>
              <a:t>添加物流公司</a:t>
            </a:r>
            <a:endParaRPr lang="zh-CN" altLang="en-US" sz="2400" dirty="0">
              <a:latin typeface="方正颜宋简体" panose="02000000000000000000" pitchFamily="2" charset="-122"/>
              <a:ea typeface="方正颜宋简体" panose="02000000000000000000" pitchFamily="2" charset="-122"/>
            </a:endParaRPr>
          </a:p>
        </p:txBody>
      </p:sp>
      <p:sp>
        <p:nvSpPr>
          <p:cNvPr id="3" name="文本框 2"/>
          <p:cNvSpPr txBox="1"/>
          <p:nvPr/>
        </p:nvSpPr>
        <p:spPr>
          <a:xfrm>
            <a:off x="1388815" y="1345951"/>
            <a:ext cx="8725466" cy="369332"/>
          </a:xfrm>
          <a:prstGeom prst="rect">
            <a:avLst/>
          </a:prstGeom>
          <a:noFill/>
        </p:spPr>
        <p:txBody>
          <a:bodyPr wrap="none" rtlCol="0">
            <a:spAutoFit/>
          </a:bodyPr>
          <a:lstStyle/>
          <a:p>
            <a:r>
              <a:rPr lang="zh-CN" altLang="en-US" dirty="0" smtClean="0"/>
              <a:t>商家可以在商家后台管理自己的物流公司，可以添加一些在协议范围内的物流公司。</a:t>
            </a:r>
            <a:endParaRPr lang="zh-CN" altLang="en-US" dirty="0"/>
          </a:p>
        </p:txBody>
      </p:sp>
      <p:sp>
        <p:nvSpPr>
          <p:cNvPr id="10" name="圆角矩形标注 9"/>
          <p:cNvSpPr/>
          <p:nvPr/>
        </p:nvSpPr>
        <p:spPr>
          <a:xfrm>
            <a:off x="9154610" y="2896245"/>
            <a:ext cx="3456384" cy="2088232"/>
          </a:xfrm>
          <a:prstGeom prst="wedgeRoundRectCallout">
            <a:avLst/>
          </a:prstGeom>
          <a:ln/>
        </p:spPr>
        <p:style>
          <a:lnRef idx="2">
            <a:schemeClr val="accent5"/>
          </a:lnRef>
          <a:fillRef idx="1">
            <a:schemeClr val="lt1"/>
          </a:fillRef>
          <a:effectRef idx="0">
            <a:schemeClr val="accent5"/>
          </a:effectRef>
          <a:fontRef idx="minor">
            <a:schemeClr val="dk1"/>
          </a:fontRef>
        </p:style>
        <p:txBody>
          <a:bodyPr rtlCol="0" anchor="ctr"/>
          <a:lstStyle/>
          <a:p>
            <a:r>
              <a:rPr lang="en-US" altLang="zh-CN" dirty="0" smtClean="0">
                <a:latin typeface="方正颜宋简体" panose="02000000000000000000" pitchFamily="2" charset="-122"/>
                <a:ea typeface="方正颜宋简体" panose="02000000000000000000" pitchFamily="2" charset="-122"/>
              </a:rPr>
              <a:t>1.</a:t>
            </a:r>
            <a:r>
              <a:rPr lang="zh-CN" altLang="en-US" dirty="0" smtClean="0">
                <a:latin typeface="方正颜宋简体" panose="02000000000000000000" pitchFamily="2" charset="-122"/>
                <a:ea typeface="方正颜宋简体" panose="02000000000000000000" pitchFamily="2" charset="-122"/>
              </a:rPr>
              <a:t>使用</a:t>
            </a:r>
            <a:r>
              <a:rPr lang="en-US" altLang="zh-CN" dirty="0" err="1" smtClean="0">
                <a:latin typeface="方正颜宋简体" panose="02000000000000000000" pitchFamily="2" charset="-122"/>
                <a:ea typeface="方正颜宋简体" panose="02000000000000000000" pitchFamily="2" charset="-122"/>
              </a:rPr>
              <a:t>Jsf</a:t>
            </a:r>
            <a:r>
              <a:rPr lang="zh-CN" altLang="en-US" dirty="0" smtClean="0">
                <a:latin typeface="方正颜宋简体" panose="02000000000000000000" pitchFamily="2" charset="-122"/>
                <a:ea typeface="方正颜宋简体" panose="02000000000000000000" pitchFamily="2" charset="-122"/>
              </a:rPr>
              <a:t>接口用来接收一些同步数据</a:t>
            </a:r>
            <a:endParaRPr lang="en-US" altLang="zh-CN" dirty="0" smtClean="0">
              <a:latin typeface="方正颜宋简体" panose="02000000000000000000" pitchFamily="2" charset="-122"/>
              <a:ea typeface="方正颜宋简体" panose="02000000000000000000" pitchFamily="2" charset="-122"/>
            </a:endParaRPr>
          </a:p>
          <a:p>
            <a:r>
              <a:rPr lang="en-US" altLang="zh-CN" dirty="0" smtClean="0">
                <a:latin typeface="方正颜宋简体" panose="02000000000000000000" pitchFamily="2" charset="-122"/>
                <a:ea typeface="方正颜宋简体" panose="02000000000000000000" pitchFamily="2" charset="-122"/>
              </a:rPr>
              <a:t>2.</a:t>
            </a:r>
            <a:r>
              <a:rPr lang="zh-CN" altLang="en-US" dirty="0" smtClean="0">
                <a:latin typeface="方正颜宋简体" panose="02000000000000000000" pitchFamily="2" charset="-122"/>
                <a:ea typeface="方正颜宋简体" panose="02000000000000000000" pitchFamily="2" charset="-122"/>
              </a:rPr>
              <a:t>使用</a:t>
            </a:r>
            <a:r>
              <a:rPr lang="en-US" altLang="zh-CN" dirty="0" smtClean="0">
                <a:latin typeface="方正颜宋简体" panose="02000000000000000000" pitchFamily="2" charset="-122"/>
                <a:ea typeface="方正颜宋简体" panose="02000000000000000000" pitchFamily="2" charset="-122"/>
              </a:rPr>
              <a:t>JMQ</a:t>
            </a:r>
            <a:r>
              <a:rPr lang="zh-CN" altLang="en-US" dirty="0" smtClean="0">
                <a:latin typeface="方正颜宋简体" panose="02000000000000000000" pitchFamily="2" charset="-122"/>
                <a:ea typeface="方正颜宋简体" panose="02000000000000000000" pitchFamily="2" charset="-122"/>
              </a:rPr>
              <a:t>来推送一些异步数据。</a:t>
            </a:r>
            <a:endParaRPr lang="zh-CN" altLang="en-US" dirty="0">
              <a:latin typeface="方正颜宋简体" panose="02000000000000000000" pitchFamily="2" charset="-122"/>
              <a:ea typeface="方正颜宋简体" panose="02000000000000000000" pitchFamily="2" charset="-122"/>
            </a:endParaRPr>
          </a:p>
        </p:txBody>
      </p:sp>
      <p:pic>
        <p:nvPicPr>
          <p:cNvPr id="8" name="图片 7"/>
          <p:cNvPicPr>
            <a:picLocks noChangeAspect="1"/>
          </p:cNvPicPr>
          <p:nvPr/>
        </p:nvPicPr>
        <p:blipFill>
          <a:blip r:embed="rId3"/>
          <a:stretch>
            <a:fillRect/>
          </a:stretch>
        </p:blipFill>
        <p:spPr>
          <a:xfrm>
            <a:off x="596727" y="2608213"/>
            <a:ext cx="8208434" cy="3262206"/>
          </a:xfrm>
          <a:prstGeom prst="rect">
            <a:avLst/>
          </a:prstGeom>
        </p:spPr>
      </p:pic>
    </p:spTree>
    <p:extLst>
      <p:ext uri="{BB962C8B-B14F-4D97-AF65-F5344CB8AC3E}">
        <p14:creationId xmlns:p14="http://schemas.microsoft.com/office/powerpoint/2010/main" val="1447981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36687" y="808013"/>
            <a:ext cx="12385376" cy="14590"/>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96727" y="299383"/>
            <a:ext cx="2709396" cy="523220"/>
          </a:xfrm>
          <a:prstGeom prst="rect">
            <a:avLst/>
          </a:prstGeom>
          <a:noFill/>
        </p:spPr>
        <p:txBody>
          <a:bodyPr wrap="none" rtlCol="0">
            <a:spAutoFit/>
          </a:bodyPr>
          <a:lstStyle/>
          <a:p>
            <a:r>
              <a:rPr lang="zh-CN" altLang="en-US" sz="2800" b="1" dirty="0" smtClean="0">
                <a:solidFill>
                  <a:schemeClr val="accent3"/>
                </a:solidFill>
                <a:latin typeface="方正颜宋简体" panose="02000000000000000000" pitchFamily="2" charset="-122"/>
                <a:ea typeface="方正颜宋简体" panose="02000000000000000000" pitchFamily="2" charset="-122"/>
              </a:rPr>
              <a:t>技术成长与积累</a:t>
            </a:r>
            <a:endParaRPr lang="zh-CN" altLang="en-US" sz="2800" b="1" dirty="0">
              <a:solidFill>
                <a:schemeClr val="accent3"/>
              </a:solidFill>
              <a:latin typeface="方正颜宋简体" panose="02000000000000000000" pitchFamily="2" charset="-122"/>
              <a:ea typeface="方正颜宋简体" panose="02000000000000000000" pitchFamily="2" charset="-122"/>
            </a:endParaRPr>
          </a:p>
        </p:txBody>
      </p:sp>
      <p:sp>
        <p:nvSpPr>
          <p:cNvPr id="7" name="文本框 6"/>
          <p:cNvSpPr txBox="1"/>
          <p:nvPr/>
        </p:nvSpPr>
        <p:spPr>
          <a:xfrm>
            <a:off x="596727" y="1456085"/>
            <a:ext cx="7056784" cy="1815882"/>
          </a:xfrm>
          <a:prstGeom prst="rect">
            <a:avLst/>
          </a:prstGeom>
          <a:noFill/>
        </p:spPr>
        <p:txBody>
          <a:bodyPr wrap="square" rtlCol="0">
            <a:spAutoFit/>
          </a:bodyPr>
          <a:lstStyle/>
          <a:p>
            <a:pPr marL="342900" indent="-342900">
              <a:buFont typeface="Wingdings" panose="05000000000000000000" pitchFamily="2" charset="2"/>
              <a:buChar char="ü"/>
            </a:pPr>
            <a:r>
              <a:rPr lang="zh-CN" altLang="en-US" sz="1600" dirty="0" smtClean="0">
                <a:latin typeface="方正颜宋简体" panose="02000000000000000000" pitchFamily="2" charset="-122"/>
                <a:ea typeface="方正颜宋简体" panose="02000000000000000000" pitchFamily="2" charset="-122"/>
              </a:rPr>
              <a:t>对分布式应用有一定的了解</a:t>
            </a:r>
            <a:endParaRPr lang="en-US" altLang="zh-CN" sz="1600" dirty="0" smtClean="0">
              <a:latin typeface="方正颜宋简体" panose="02000000000000000000" pitchFamily="2" charset="-122"/>
              <a:ea typeface="方正颜宋简体" panose="02000000000000000000" pitchFamily="2" charset="-122"/>
            </a:endParaRPr>
          </a:p>
          <a:p>
            <a:pPr marL="342900" indent="-342900">
              <a:buFont typeface="Wingdings" panose="05000000000000000000" pitchFamily="2" charset="2"/>
              <a:buChar char="ü"/>
            </a:pPr>
            <a:r>
              <a:rPr lang="zh-CN" altLang="en-US" sz="1600" dirty="0" smtClean="0">
                <a:latin typeface="方正颜宋简体" panose="02000000000000000000" pitchFamily="2" charset="-122"/>
                <a:ea typeface="方正颜宋简体" panose="02000000000000000000" pitchFamily="2" charset="-122"/>
              </a:rPr>
              <a:t>对一些业务流程也有一些了解</a:t>
            </a:r>
            <a:endParaRPr lang="en-US" altLang="zh-CN" sz="1600" dirty="0" smtClean="0">
              <a:latin typeface="方正颜宋简体" panose="02000000000000000000" pitchFamily="2" charset="-122"/>
              <a:ea typeface="方正颜宋简体" panose="02000000000000000000" pitchFamily="2" charset="-122"/>
            </a:endParaRPr>
          </a:p>
          <a:p>
            <a:pPr marL="342900" indent="-342900">
              <a:buFont typeface="Wingdings" panose="05000000000000000000" pitchFamily="2" charset="2"/>
              <a:buChar char="ü"/>
            </a:pPr>
            <a:r>
              <a:rPr lang="zh-CN" altLang="en-US" sz="1600" dirty="0" smtClean="0">
                <a:latin typeface="方正颜宋简体" panose="02000000000000000000" pitchFamily="2" charset="-122"/>
                <a:ea typeface="方正颜宋简体" panose="02000000000000000000" pitchFamily="2" charset="-122"/>
              </a:rPr>
              <a:t>前端知识的巩固</a:t>
            </a:r>
            <a:endParaRPr lang="en-US" altLang="zh-CN" sz="1600" dirty="0" smtClean="0">
              <a:latin typeface="方正颜宋简体" panose="02000000000000000000" pitchFamily="2" charset="-122"/>
              <a:ea typeface="方正颜宋简体" panose="02000000000000000000" pitchFamily="2" charset="-122"/>
            </a:endParaRPr>
          </a:p>
          <a:p>
            <a:pPr marL="342900" indent="-342900">
              <a:buFont typeface="Wingdings" panose="05000000000000000000" pitchFamily="2" charset="2"/>
              <a:buChar char="ü"/>
            </a:pPr>
            <a:r>
              <a:rPr lang="zh-CN" altLang="en-US" sz="1600" dirty="0" smtClean="0">
                <a:latin typeface="方正颜宋简体" panose="02000000000000000000" pitchFamily="2" charset="-122"/>
                <a:ea typeface="方正颜宋简体" panose="02000000000000000000" pitchFamily="2" charset="-122"/>
              </a:rPr>
              <a:t>对京东的一些自主研发的框架比如</a:t>
            </a:r>
            <a:r>
              <a:rPr lang="en-US" altLang="zh-CN" sz="1600" dirty="0" err="1" smtClean="0">
                <a:latin typeface="方正颜宋简体" panose="02000000000000000000" pitchFamily="2" charset="-122"/>
                <a:ea typeface="方正颜宋简体" panose="02000000000000000000" pitchFamily="2" charset="-122"/>
              </a:rPr>
              <a:t>Jsf</a:t>
            </a:r>
            <a:r>
              <a:rPr lang="zh-CN" altLang="en-US" sz="1600" dirty="0" smtClean="0">
                <a:latin typeface="方正颜宋简体" panose="02000000000000000000" pitchFamily="2" charset="-122"/>
                <a:ea typeface="方正颜宋简体" panose="02000000000000000000" pitchFamily="2" charset="-122"/>
              </a:rPr>
              <a:t>、</a:t>
            </a:r>
            <a:r>
              <a:rPr lang="en-US" altLang="zh-CN" sz="1600" dirty="0" err="1" smtClean="0">
                <a:latin typeface="方正颜宋简体" panose="02000000000000000000" pitchFamily="2" charset="-122"/>
                <a:ea typeface="方正颜宋简体" panose="02000000000000000000" pitchFamily="2" charset="-122"/>
              </a:rPr>
              <a:t>Jmq</a:t>
            </a:r>
            <a:r>
              <a:rPr lang="zh-CN" altLang="en-US" sz="1600" dirty="0" smtClean="0">
                <a:latin typeface="方正颜宋简体" panose="02000000000000000000" pitchFamily="2" charset="-122"/>
                <a:ea typeface="方正颜宋简体" panose="02000000000000000000" pitchFamily="2" charset="-122"/>
              </a:rPr>
              <a:t>有了一定的了解并学会使用</a:t>
            </a:r>
            <a:endParaRPr lang="en-US" altLang="zh-CN" sz="1600" dirty="0" smtClean="0">
              <a:latin typeface="方正颜宋简体" panose="02000000000000000000" pitchFamily="2" charset="-122"/>
              <a:ea typeface="方正颜宋简体" panose="02000000000000000000" pitchFamily="2" charset="-122"/>
            </a:endParaRPr>
          </a:p>
          <a:p>
            <a:pPr marL="342900" indent="-342900">
              <a:buFont typeface="Wingdings" panose="05000000000000000000" pitchFamily="2" charset="2"/>
              <a:buChar char="ü"/>
            </a:pPr>
            <a:r>
              <a:rPr lang="en-US" altLang="zh-CN" sz="1600" dirty="0" smtClean="0">
                <a:latin typeface="方正颜宋简体" panose="02000000000000000000" pitchFamily="2" charset="-122"/>
                <a:ea typeface="方正颜宋简体" panose="02000000000000000000" pitchFamily="2" charset="-122"/>
              </a:rPr>
              <a:t>J-One</a:t>
            </a:r>
            <a:r>
              <a:rPr lang="zh-CN" altLang="en-US" sz="1600" dirty="0" smtClean="0">
                <a:latin typeface="方正颜宋简体" panose="02000000000000000000" pitchFamily="2" charset="-122"/>
                <a:ea typeface="方正颜宋简体" panose="02000000000000000000" pitchFamily="2" charset="-122"/>
              </a:rPr>
              <a:t>上线流程的熟悉</a:t>
            </a:r>
            <a:endParaRPr lang="en-US" altLang="zh-CN" sz="1600" dirty="0" smtClean="0">
              <a:latin typeface="方正颜宋简体" panose="02000000000000000000" pitchFamily="2" charset="-122"/>
              <a:ea typeface="方正颜宋简体" panose="02000000000000000000" pitchFamily="2" charset="-122"/>
            </a:endParaRPr>
          </a:p>
          <a:p>
            <a:pPr marL="342900" indent="-342900">
              <a:buFont typeface="Wingdings" panose="05000000000000000000" pitchFamily="2" charset="2"/>
              <a:buChar char="ü"/>
            </a:pPr>
            <a:r>
              <a:rPr lang="en-US" altLang="zh-CN" sz="1600" dirty="0" smtClean="0">
                <a:latin typeface="方正颜宋简体" panose="02000000000000000000" pitchFamily="2" charset="-122"/>
                <a:ea typeface="方正颜宋简体" panose="02000000000000000000" pitchFamily="2" charset="-122"/>
              </a:rPr>
              <a:t>Idea</a:t>
            </a:r>
            <a:r>
              <a:rPr lang="zh-CN" altLang="en-US" sz="1600" dirty="0" smtClean="0">
                <a:latin typeface="方正颜宋简体" panose="02000000000000000000" pitchFamily="2" charset="-122"/>
                <a:ea typeface="方正颜宋简体" panose="02000000000000000000" pitchFamily="2" charset="-122"/>
              </a:rPr>
              <a:t>、</a:t>
            </a:r>
            <a:r>
              <a:rPr lang="en-US" altLang="zh-CN" sz="1600" dirty="0" err="1" smtClean="0">
                <a:latin typeface="方正颜宋简体" panose="02000000000000000000" pitchFamily="2" charset="-122"/>
                <a:ea typeface="方正颜宋简体" panose="02000000000000000000" pitchFamily="2" charset="-122"/>
              </a:rPr>
              <a:t>Git</a:t>
            </a:r>
            <a:r>
              <a:rPr lang="zh-CN" altLang="en-US" sz="1600" dirty="0" smtClean="0">
                <a:latin typeface="方正颜宋简体" panose="02000000000000000000" pitchFamily="2" charset="-122"/>
                <a:ea typeface="方正颜宋简体" panose="02000000000000000000" pitchFamily="2" charset="-122"/>
              </a:rPr>
              <a:t>开发工具的熟悉</a:t>
            </a:r>
            <a:endParaRPr lang="en-US" altLang="zh-CN" sz="1600" dirty="0" smtClean="0">
              <a:latin typeface="方正颜宋简体" panose="02000000000000000000" pitchFamily="2" charset="-122"/>
              <a:ea typeface="方正颜宋简体" panose="02000000000000000000" pitchFamily="2" charset="-122"/>
            </a:endParaRPr>
          </a:p>
          <a:p>
            <a:pPr marL="342900" indent="-342900">
              <a:buFont typeface="Wingdings" panose="05000000000000000000" pitchFamily="2" charset="2"/>
              <a:buChar char="ü"/>
            </a:pPr>
            <a:r>
              <a:rPr lang="zh-CN" altLang="en-US" sz="1600" dirty="0" smtClean="0">
                <a:latin typeface="方正颜宋简体" panose="02000000000000000000" pitchFamily="2" charset="-122"/>
                <a:ea typeface="方正颜宋简体" panose="02000000000000000000" pitchFamily="2" charset="-122"/>
              </a:rPr>
              <a:t>监控系统</a:t>
            </a:r>
            <a:r>
              <a:rPr lang="en-US" altLang="zh-CN" sz="1600" dirty="0" smtClean="0">
                <a:latin typeface="方正颜宋简体" panose="02000000000000000000" pitchFamily="2" charset="-122"/>
                <a:ea typeface="方正颜宋简体" panose="02000000000000000000" pitchFamily="2" charset="-122"/>
              </a:rPr>
              <a:t>Ump</a:t>
            </a:r>
            <a:r>
              <a:rPr lang="zh-CN" altLang="en-US" sz="1600" dirty="0" smtClean="0">
                <a:latin typeface="方正颜宋简体" panose="02000000000000000000" pitchFamily="2" charset="-122"/>
                <a:ea typeface="方正颜宋简体" panose="02000000000000000000" pitchFamily="2" charset="-122"/>
              </a:rPr>
              <a:t>和日志系统</a:t>
            </a:r>
            <a:r>
              <a:rPr lang="en-US" altLang="zh-CN" sz="1600" dirty="0" smtClean="0">
                <a:latin typeface="方正颜宋简体" panose="02000000000000000000" pitchFamily="2" charset="-122"/>
                <a:ea typeface="方正颜宋简体" panose="02000000000000000000" pitchFamily="2" charset="-122"/>
              </a:rPr>
              <a:t>Logbook</a:t>
            </a:r>
            <a:r>
              <a:rPr lang="zh-CN" altLang="en-US" sz="1600" dirty="0" smtClean="0">
                <a:latin typeface="方正颜宋简体" panose="02000000000000000000" pitchFamily="2" charset="-122"/>
                <a:ea typeface="方正颜宋简体" panose="02000000000000000000" pitchFamily="2" charset="-122"/>
              </a:rPr>
              <a:t>的熟悉</a:t>
            </a:r>
            <a:endParaRPr lang="en-US" altLang="zh-CN" sz="1600" dirty="0" smtClean="0">
              <a:latin typeface="方正颜宋简体" panose="02000000000000000000" pitchFamily="2" charset="-122"/>
              <a:ea typeface="方正颜宋简体" panose="02000000000000000000" pitchFamily="2" charset="-122"/>
            </a:endParaRPr>
          </a:p>
        </p:txBody>
      </p:sp>
      <p:pic>
        <p:nvPicPr>
          <p:cNvPr id="3" name="图片 2"/>
          <p:cNvPicPr>
            <a:picLocks noChangeAspect="1"/>
          </p:cNvPicPr>
          <p:nvPr/>
        </p:nvPicPr>
        <p:blipFill>
          <a:blip r:embed="rId3"/>
          <a:stretch>
            <a:fillRect/>
          </a:stretch>
        </p:blipFill>
        <p:spPr>
          <a:xfrm>
            <a:off x="524719" y="3760341"/>
            <a:ext cx="6709045" cy="2401838"/>
          </a:xfrm>
          <a:prstGeom prst="rect">
            <a:avLst/>
          </a:prstGeom>
        </p:spPr>
      </p:pic>
    </p:spTree>
    <p:extLst>
      <p:ext uri="{BB962C8B-B14F-4D97-AF65-F5344CB8AC3E}">
        <p14:creationId xmlns:p14="http://schemas.microsoft.com/office/powerpoint/2010/main" val="20380297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bt021.pptx"/>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heme/theme1.xml><?xml version="1.0" encoding="utf-8"?>
<a:theme xmlns:a="http://schemas.openxmlformats.org/drawingml/2006/main" name="第一PPT，www.1ppt.com">
  <a:themeElements>
    <a:clrScheme name="自定义 24">
      <a:dk1>
        <a:sysClr val="windowText" lastClr="000000"/>
      </a:dk1>
      <a:lt1>
        <a:sysClr val="window" lastClr="FFFFFF"/>
      </a:lt1>
      <a:dk2>
        <a:srgbClr val="44546A"/>
      </a:dk2>
      <a:lt2>
        <a:srgbClr val="E7E6E6"/>
      </a:lt2>
      <a:accent1>
        <a:srgbClr val="AB0019"/>
      </a:accent1>
      <a:accent2>
        <a:srgbClr val="A5A5A5"/>
      </a:accent2>
      <a:accent3>
        <a:srgbClr val="AB0019"/>
      </a:accent3>
      <a:accent4>
        <a:srgbClr val="A5A5A5"/>
      </a:accent4>
      <a:accent5>
        <a:srgbClr val="AB0019"/>
      </a:accent5>
      <a:accent6>
        <a:srgbClr val="A5A5A5"/>
      </a:accent6>
      <a:hlink>
        <a:srgbClr val="AB0019"/>
      </a:hlink>
      <a:folHlink>
        <a:srgbClr val="A5A5A5"/>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847</Words>
  <Application>Microsoft Office PowerPoint</Application>
  <PresentationFormat>自定义</PresentationFormat>
  <Paragraphs>125</Paragraphs>
  <Slides>17</Slides>
  <Notes>17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方正颜宋简体</vt:lpstr>
      <vt:lpstr>宋体</vt:lpstr>
      <vt:lpstr>微软雅黑</vt:lpstr>
      <vt:lpstr>Arial</vt:lpstr>
      <vt:lpstr>Calibri</vt:lpstr>
      <vt:lpstr>Ebrima</vt:lpstr>
      <vt:lpstr>Impact</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扁平化工作计划</dc:title>
  <dc:creator/>
  <cp:keywords>第一PPT www.1ppt.com</cp:keywords>
  <cp:lastModifiedBy/>
  <cp:revision>1</cp:revision>
  <dcterms:created xsi:type="dcterms:W3CDTF">2016-09-17T16:27:28Z</dcterms:created>
  <dcterms:modified xsi:type="dcterms:W3CDTF">2017-08-25T10:36:04Z</dcterms:modified>
</cp:coreProperties>
</file>